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sldIdLst>
    <p:sldId id="381" r:id="rId2"/>
    <p:sldId id="382" r:id="rId3"/>
    <p:sldId id="389" r:id="rId4"/>
    <p:sldId id="386" r:id="rId5"/>
    <p:sldId id="385" r:id="rId6"/>
    <p:sldId id="384" r:id="rId7"/>
    <p:sldId id="387" r:id="rId8"/>
    <p:sldId id="388" r:id="rId9"/>
    <p:sldId id="405" r:id="rId10"/>
    <p:sldId id="391" r:id="rId11"/>
    <p:sldId id="392" r:id="rId12"/>
    <p:sldId id="394" r:id="rId13"/>
    <p:sldId id="402" r:id="rId14"/>
    <p:sldId id="403" r:id="rId15"/>
    <p:sldId id="404" r:id="rId16"/>
    <p:sldId id="397" r:id="rId17"/>
    <p:sldId id="401" r:id="rId18"/>
    <p:sldId id="406" r:id="rId19"/>
    <p:sldId id="407" r:id="rId20"/>
    <p:sldId id="395" r:id="rId21"/>
    <p:sldId id="408" r:id="rId22"/>
    <p:sldId id="398" r:id="rId23"/>
    <p:sldId id="409" r:id="rId24"/>
    <p:sldId id="410" r:id="rId25"/>
    <p:sldId id="411" r:id="rId26"/>
    <p:sldId id="412" r:id="rId27"/>
    <p:sldId id="413" r:id="rId28"/>
    <p:sldId id="414" r:id="rId29"/>
    <p:sldId id="415" r:id="rId30"/>
    <p:sldId id="416" r:id="rId31"/>
    <p:sldId id="417" r:id="rId32"/>
  </p:sldIdLst>
  <p:sldSz cx="9906000" cy="6858000" type="A4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AC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58" autoAdjust="0"/>
  </p:normalViewPr>
  <p:slideViewPr>
    <p:cSldViewPr>
      <p:cViewPr varScale="1">
        <p:scale>
          <a:sx n="66" d="100"/>
          <a:sy n="66" d="100"/>
        </p:scale>
        <p:origin x="-390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EFD285-C39F-4F5F-BDFB-0904CD93666F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1BF6A130-A766-4F01-A534-C7944F0625FD}">
      <dgm:prSet phldrT="[Testo]"/>
      <dgm:spPr/>
      <dgm:t>
        <a:bodyPr/>
        <a:lstStyle/>
        <a:p>
          <a:r>
            <a:rPr lang="it-IT" b="1" dirty="0" smtClean="0">
              <a:solidFill>
                <a:schemeClr val="accent3"/>
              </a:solidFill>
            </a:rPr>
            <a:t>Strategico-manageriale</a:t>
          </a:r>
          <a:endParaRPr lang="it-IT" b="1" dirty="0">
            <a:solidFill>
              <a:schemeClr val="accent3"/>
            </a:solidFill>
          </a:endParaRPr>
        </a:p>
      </dgm:t>
    </dgm:pt>
    <dgm:pt modelId="{DC631287-E1B9-42AA-A12B-F0A327B1B44C}" type="parTrans" cxnId="{80345F82-E781-4C8B-A59B-E5AF15E71A35}">
      <dgm:prSet/>
      <dgm:spPr/>
      <dgm:t>
        <a:bodyPr/>
        <a:lstStyle/>
        <a:p>
          <a:endParaRPr lang="it-IT"/>
        </a:p>
      </dgm:t>
    </dgm:pt>
    <dgm:pt modelId="{78C09532-30DE-4049-86BC-9426811003FB}" type="sibTrans" cxnId="{80345F82-E781-4C8B-A59B-E5AF15E71A35}">
      <dgm:prSet/>
      <dgm:spPr/>
      <dgm:t>
        <a:bodyPr/>
        <a:lstStyle/>
        <a:p>
          <a:endParaRPr lang="it-IT"/>
        </a:p>
      </dgm:t>
    </dgm:pt>
    <dgm:pt modelId="{C7F81C11-27A9-403A-A2B5-D29D1EF36AC2}">
      <dgm:prSet phldrT="[Testo]"/>
      <dgm:spPr/>
      <dgm:t>
        <a:bodyPr/>
        <a:lstStyle/>
        <a:p>
          <a:r>
            <a:rPr lang="it-IT" b="1" dirty="0" smtClean="0">
              <a:solidFill>
                <a:schemeClr val="accent3"/>
              </a:solidFill>
            </a:rPr>
            <a:t>Commerciale</a:t>
          </a:r>
          <a:endParaRPr lang="it-IT" b="1" dirty="0">
            <a:solidFill>
              <a:schemeClr val="accent3"/>
            </a:solidFill>
          </a:endParaRPr>
        </a:p>
      </dgm:t>
    </dgm:pt>
    <dgm:pt modelId="{0AE4C3E5-508F-49A8-8210-452D6A4DE3B0}" type="parTrans" cxnId="{637A598E-3C1F-4A9E-8646-3B425C5D5518}">
      <dgm:prSet/>
      <dgm:spPr/>
      <dgm:t>
        <a:bodyPr/>
        <a:lstStyle/>
        <a:p>
          <a:endParaRPr lang="it-IT"/>
        </a:p>
      </dgm:t>
    </dgm:pt>
    <dgm:pt modelId="{28D3288B-6977-4F29-A244-D23E14F48E39}" type="sibTrans" cxnId="{637A598E-3C1F-4A9E-8646-3B425C5D5518}">
      <dgm:prSet/>
      <dgm:spPr/>
      <dgm:t>
        <a:bodyPr/>
        <a:lstStyle/>
        <a:p>
          <a:endParaRPr lang="it-IT"/>
        </a:p>
      </dgm:t>
    </dgm:pt>
    <dgm:pt modelId="{86C62B7C-A094-41A1-A0E3-EE2FD5F24215}">
      <dgm:prSet phldrT="[Testo]"/>
      <dgm:spPr/>
      <dgm:t>
        <a:bodyPr/>
        <a:lstStyle/>
        <a:p>
          <a:r>
            <a:rPr lang="it-IT" b="1" dirty="0" smtClean="0">
              <a:solidFill>
                <a:schemeClr val="accent3"/>
              </a:solidFill>
            </a:rPr>
            <a:t>Tecnico-produttivo</a:t>
          </a:r>
          <a:endParaRPr lang="it-IT" b="1" dirty="0">
            <a:solidFill>
              <a:schemeClr val="accent3"/>
            </a:solidFill>
          </a:endParaRPr>
        </a:p>
      </dgm:t>
    </dgm:pt>
    <dgm:pt modelId="{D098347F-7846-4243-9497-B0C503897DF6}" type="parTrans" cxnId="{C89D82B6-FE23-4949-BE48-72C19D32279B}">
      <dgm:prSet/>
      <dgm:spPr/>
      <dgm:t>
        <a:bodyPr/>
        <a:lstStyle/>
        <a:p>
          <a:endParaRPr lang="it-IT"/>
        </a:p>
      </dgm:t>
    </dgm:pt>
    <dgm:pt modelId="{6075415F-FA15-4B4E-95C2-5E8209F5D1B6}" type="sibTrans" cxnId="{C89D82B6-FE23-4949-BE48-72C19D32279B}">
      <dgm:prSet/>
      <dgm:spPr/>
      <dgm:t>
        <a:bodyPr/>
        <a:lstStyle/>
        <a:p>
          <a:endParaRPr lang="it-IT"/>
        </a:p>
      </dgm:t>
    </dgm:pt>
    <dgm:pt modelId="{CD2B8589-469F-4FA8-9DB5-E58DD566984B}">
      <dgm:prSet phldrT="[Testo]"/>
      <dgm:spPr/>
      <dgm:t>
        <a:bodyPr/>
        <a:lstStyle/>
        <a:p>
          <a:r>
            <a:rPr lang="it-IT" b="1" dirty="0" smtClean="0">
              <a:solidFill>
                <a:schemeClr val="accent3"/>
              </a:solidFill>
            </a:rPr>
            <a:t>D’Integrazione</a:t>
          </a:r>
          <a:endParaRPr lang="it-IT" b="1" dirty="0">
            <a:solidFill>
              <a:schemeClr val="accent3"/>
            </a:solidFill>
          </a:endParaRPr>
        </a:p>
      </dgm:t>
    </dgm:pt>
    <dgm:pt modelId="{BBC18509-4577-44AF-8CA0-E947F66D7432}" type="parTrans" cxnId="{CE3B1FB5-9AD6-4F43-87BB-89AC2B078FA3}">
      <dgm:prSet/>
      <dgm:spPr/>
      <dgm:t>
        <a:bodyPr/>
        <a:lstStyle/>
        <a:p>
          <a:endParaRPr lang="it-IT"/>
        </a:p>
      </dgm:t>
    </dgm:pt>
    <dgm:pt modelId="{2A9DE02F-521B-403D-9720-9DBAAA5CACA4}" type="sibTrans" cxnId="{CE3B1FB5-9AD6-4F43-87BB-89AC2B078FA3}">
      <dgm:prSet/>
      <dgm:spPr/>
      <dgm:t>
        <a:bodyPr/>
        <a:lstStyle/>
        <a:p>
          <a:endParaRPr lang="it-IT"/>
        </a:p>
      </dgm:t>
    </dgm:pt>
    <dgm:pt modelId="{AD77C991-4BC1-4311-8C72-2C6ED8624212}">
      <dgm:prSet phldrT="[Testo]"/>
      <dgm:spPr/>
      <dgm:t>
        <a:bodyPr/>
        <a:lstStyle/>
        <a:p>
          <a:r>
            <a:rPr lang="it-IT" b="1" dirty="0" smtClean="0">
              <a:solidFill>
                <a:schemeClr val="accent3"/>
              </a:solidFill>
            </a:rPr>
            <a:t>Amministrativo</a:t>
          </a:r>
          <a:endParaRPr lang="it-IT" b="1" dirty="0">
            <a:solidFill>
              <a:schemeClr val="accent3"/>
            </a:solidFill>
          </a:endParaRPr>
        </a:p>
      </dgm:t>
    </dgm:pt>
    <dgm:pt modelId="{10C6D01B-9768-4354-A31D-3B53246A804E}" type="parTrans" cxnId="{913E86B7-09BC-4577-80FC-BF9E9D729E4D}">
      <dgm:prSet/>
      <dgm:spPr/>
      <dgm:t>
        <a:bodyPr/>
        <a:lstStyle/>
        <a:p>
          <a:endParaRPr lang="it-IT"/>
        </a:p>
      </dgm:t>
    </dgm:pt>
    <dgm:pt modelId="{5E28DCA5-6BCD-4C8D-86B0-0473F86EC608}" type="sibTrans" cxnId="{913E86B7-09BC-4577-80FC-BF9E9D729E4D}">
      <dgm:prSet/>
      <dgm:spPr/>
      <dgm:t>
        <a:bodyPr/>
        <a:lstStyle/>
        <a:p>
          <a:endParaRPr lang="it-IT"/>
        </a:p>
      </dgm:t>
    </dgm:pt>
    <dgm:pt modelId="{F24AF1FB-85E1-4BB7-A67D-382FC70FF89E}" type="pres">
      <dgm:prSet presAssocID="{78EFD285-C39F-4F5F-BDFB-0904CD93666F}" presName="compositeShape" presStyleCnt="0">
        <dgm:presLayoutVars>
          <dgm:chMax val="7"/>
          <dgm:dir/>
          <dgm:resizeHandles val="exact"/>
        </dgm:presLayoutVars>
      </dgm:prSet>
      <dgm:spPr/>
    </dgm:pt>
    <dgm:pt modelId="{CB842AC2-9D00-4928-9CDC-31DB2160A577}" type="pres">
      <dgm:prSet presAssocID="{1BF6A130-A766-4F01-A534-C7944F0625FD}" presName="circ1" presStyleLbl="vennNode1" presStyleIdx="0" presStyleCnt="5"/>
      <dgm:spPr/>
      <dgm:t>
        <a:bodyPr/>
        <a:lstStyle/>
        <a:p>
          <a:endParaRPr lang="it-IT"/>
        </a:p>
      </dgm:t>
    </dgm:pt>
    <dgm:pt modelId="{06298FCD-A12F-4C3E-849C-BA12C10D9926}" type="pres">
      <dgm:prSet presAssocID="{1BF6A130-A766-4F01-A534-C7944F0625F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276F6B1-2766-4FB5-B8CC-2E03F84DBFCD}" type="pres">
      <dgm:prSet presAssocID="{C7F81C11-27A9-403A-A2B5-D29D1EF36AC2}" presName="circ2" presStyleLbl="vennNode1" presStyleIdx="1" presStyleCnt="5"/>
      <dgm:spPr/>
    </dgm:pt>
    <dgm:pt modelId="{749480F7-D624-48EA-AAA2-972E58BABC8E}" type="pres">
      <dgm:prSet presAssocID="{C7F81C11-27A9-403A-A2B5-D29D1EF36AC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9101120-21ED-4CE9-A8AA-F60E3CF00DC4}" type="pres">
      <dgm:prSet presAssocID="{86C62B7C-A094-41A1-A0E3-EE2FD5F24215}" presName="circ3" presStyleLbl="vennNode1" presStyleIdx="2" presStyleCnt="5"/>
      <dgm:spPr/>
    </dgm:pt>
    <dgm:pt modelId="{836E0095-1369-4CB8-8875-501E7C7250E7}" type="pres">
      <dgm:prSet presAssocID="{86C62B7C-A094-41A1-A0E3-EE2FD5F2421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EBB34D8-BF96-42C5-AFAC-E754C660E446}" type="pres">
      <dgm:prSet presAssocID="{AD77C991-4BC1-4311-8C72-2C6ED8624212}" presName="circ4" presStyleLbl="vennNode1" presStyleIdx="3" presStyleCnt="5"/>
      <dgm:spPr/>
    </dgm:pt>
    <dgm:pt modelId="{BEB1DF6B-6872-475F-844B-C7ECB2A66C2D}" type="pres">
      <dgm:prSet presAssocID="{AD77C991-4BC1-4311-8C72-2C6ED8624212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F0B5E7A-F340-49CB-A0F6-E2EB41AF824C}" type="pres">
      <dgm:prSet presAssocID="{CD2B8589-469F-4FA8-9DB5-E58DD566984B}" presName="circ5" presStyleLbl="vennNode1" presStyleIdx="4" presStyleCnt="5"/>
      <dgm:spPr/>
    </dgm:pt>
    <dgm:pt modelId="{A3E1664A-C038-4271-93E3-9F5B2B8CC8E4}" type="pres">
      <dgm:prSet presAssocID="{CD2B8589-469F-4FA8-9DB5-E58DD566984B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637A598E-3C1F-4A9E-8646-3B425C5D5518}" srcId="{78EFD285-C39F-4F5F-BDFB-0904CD93666F}" destId="{C7F81C11-27A9-403A-A2B5-D29D1EF36AC2}" srcOrd="1" destOrd="0" parTransId="{0AE4C3E5-508F-49A8-8210-452D6A4DE3B0}" sibTransId="{28D3288B-6977-4F29-A244-D23E14F48E39}"/>
    <dgm:cxn modelId="{D8016933-D418-4D3C-BBA8-75CB1EFC45BB}" type="presOf" srcId="{AD77C991-4BC1-4311-8C72-2C6ED8624212}" destId="{BEB1DF6B-6872-475F-844B-C7ECB2A66C2D}" srcOrd="0" destOrd="0" presId="urn:microsoft.com/office/officeart/2005/8/layout/venn1"/>
    <dgm:cxn modelId="{9DCFB59A-AE05-4214-8CAE-9CBB47821518}" type="presOf" srcId="{1BF6A130-A766-4F01-A534-C7944F0625FD}" destId="{06298FCD-A12F-4C3E-849C-BA12C10D9926}" srcOrd="0" destOrd="0" presId="urn:microsoft.com/office/officeart/2005/8/layout/venn1"/>
    <dgm:cxn modelId="{509D143E-5DB7-4818-9B80-9B565EBE7539}" type="presOf" srcId="{86C62B7C-A094-41A1-A0E3-EE2FD5F24215}" destId="{836E0095-1369-4CB8-8875-501E7C7250E7}" srcOrd="0" destOrd="0" presId="urn:microsoft.com/office/officeart/2005/8/layout/venn1"/>
    <dgm:cxn modelId="{50967E87-55D7-4121-8DE4-C53B84DD6E22}" type="presOf" srcId="{78EFD285-C39F-4F5F-BDFB-0904CD93666F}" destId="{F24AF1FB-85E1-4BB7-A67D-382FC70FF89E}" srcOrd="0" destOrd="0" presId="urn:microsoft.com/office/officeart/2005/8/layout/venn1"/>
    <dgm:cxn modelId="{C89D82B6-FE23-4949-BE48-72C19D32279B}" srcId="{78EFD285-C39F-4F5F-BDFB-0904CD93666F}" destId="{86C62B7C-A094-41A1-A0E3-EE2FD5F24215}" srcOrd="2" destOrd="0" parTransId="{D098347F-7846-4243-9497-B0C503897DF6}" sibTransId="{6075415F-FA15-4B4E-95C2-5E8209F5D1B6}"/>
    <dgm:cxn modelId="{368AC657-B29E-4D4D-98C4-9D672BB7D4EE}" type="presOf" srcId="{C7F81C11-27A9-403A-A2B5-D29D1EF36AC2}" destId="{749480F7-D624-48EA-AAA2-972E58BABC8E}" srcOrd="0" destOrd="0" presId="urn:microsoft.com/office/officeart/2005/8/layout/venn1"/>
    <dgm:cxn modelId="{80345F82-E781-4C8B-A59B-E5AF15E71A35}" srcId="{78EFD285-C39F-4F5F-BDFB-0904CD93666F}" destId="{1BF6A130-A766-4F01-A534-C7944F0625FD}" srcOrd="0" destOrd="0" parTransId="{DC631287-E1B9-42AA-A12B-F0A327B1B44C}" sibTransId="{78C09532-30DE-4049-86BC-9426811003FB}"/>
    <dgm:cxn modelId="{CDC73378-403B-4961-AD69-59023A7054F2}" type="presOf" srcId="{CD2B8589-469F-4FA8-9DB5-E58DD566984B}" destId="{A3E1664A-C038-4271-93E3-9F5B2B8CC8E4}" srcOrd="0" destOrd="0" presId="urn:microsoft.com/office/officeart/2005/8/layout/venn1"/>
    <dgm:cxn modelId="{913E86B7-09BC-4577-80FC-BF9E9D729E4D}" srcId="{78EFD285-C39F-4F5F-BDFB-0904CD93666F}" destId="{AD77C991-4BC1-4311-8C72-2C6ED8624212}" srcOrd="3" destOrd="0" parTransId="{10C6D01B-9768-4354-A31D-3B53246A804E}" sibTransId="{5E28DCA5-6BCD-4C8D-86B0-0473F86EC608}"/>
    <dgm:cxn modelId="{CE3B1FB5-9AD6-4F43-87BB-89AC2B078FA3}" srcId="{78EFD285-C39F-4F5F-BDFB-0904CD93666F}" destId="{CD2B8589-469F-4FA8-9DB5-E58DD566984B}" srcOrd="4" destOrd="0" parTransId="{BBC18509-4577-44AF-8CA0-E947F66D7432}" sibTransId="{2A9DE02F-521B-403D-9720-9DBAAA5CACA4}"/>
    <dgm:cxn modelId="{DAB71760-EF3B-4F4C-AEBD-75AD4F72684C}" type="presParOf" srcId="{F24AF1FB-85E1-4BB7-A67D-382FC70FF89E}" destId="{CB842AC2-9D00-4928-9CDC-31DB2160A577}" srcOrd="0" destOrd="0" presId="urn:microsoft.com/office/officeart/2005/8/layout/venn1"/>
    <dgm:cxn modelId="{D6274D11-AFD1-47C4-8938-9C1423C2CF6A}" type="presParOf" srcId="{F24AF1FB-85E1-4BB7-A67D-382FC70FF89E}" destId="{06298FCD-A12F-4C3E-849C-BA12C10D9926}" srcOrd="1" destOrd="0" presId="urn:microsoft.com/office/officeart/2005/8/layout/venn1"/>
    <dgm:cxn modelId="{582CFEC9-3360-437C-B8DF-3E94F272F427}" type="presParOf" srcId="{F24AF1FB-85E1-4BB7-A67D-382FC70FF89E}" destId="{F276F6B1-2766-4FB5-B8CC-2E03F84DBFCD}" srcOrd="2" destOrd="0" presId="urn:microsoft.com/office/officeart/2005/8/layout/venn1"/>
    <dgm:cxn modelId="{A9176B00-FE90-49C1-BA72-8E6FEE4DC5D6}" type="presParOf" srcId="{F24AF1FB-85E1-4BB7-A67D-382FC70FF89E}" destId="{749480F7-D624-48EA-AAA2-972E58BABC8E}" srcOrd="3" destOrd="0" presId="urn:microsoft.com/office/officeart/2005/8/layout/venn1"/>
    <dgm:cxn modelId="{30617FD4-C386-423A-92DF-7CD6D18EF514}" type="presParOf" srcId="{F24AF1FB-85E1-4BB7-A67D-382FC70FF89E}" destId="{79101120-21ED-4CE9-A8AA-F60E3CF00DC4}" srcOrd="4" destOrd="0" presId="urn:microsoft.com/office/officeart/2005/8/layout/venn1"/>
    <dgm:cxn modelId="{77171E97-3FD7-49B8-A855-0E79FA0CC435}" type="presParOf" srcId="{F24AF1FB-85E1-4BB7-A67D-382FC70FF89E}" destId="{836E0095-1369-4CB8-8875-501E7C7250E7}" srcOrd="5" destOrd="0" presId="urn:microsoft.com/office/officeart/2005/8/layout/venn1"/>
    <dgm:cxn modelId="{05C2732A-68DF-4E70-A5C9-9E287DC04C63}" type="presParOf" srcId="{F24AF1FB-85E1-4BB7-A67D-382FC70FF89E}" destId="{7EBB34D8-BF96-42C5-AFAC-E754C660E446}" srcOrd="6" destOrd="0" presId="urn:microsoft.com/office/officeart/2005/8/layout/venn1"/>
    <dgm:cxn modelId="{126A9832-7BDE-479C-976F-B4AA4329B1B2}" type="presParOf" srcId="{F24AF1FB-85E1-4BB7-A67D-382FC70FF89E}" destId="{BEB1DF6B-6872-475F-844B-C7ECB2A66C2D}" srcOrd="7" destOrd="0" presId="urn:microsoft.com/office/officeart/2005/8/layout/venn1"/>
    <dgm:cxn modelId="{89452916-74EC-4B37-81AD-C1CACB05C17E}" type="presParOf" srcId="{F24AF1FB-85E1-4BB7-A67D-382FC70FF89E}" destId="{2F0B5E7A-F340-49CB-A0F6-E2EB41AF824C}" srcOrd="8" destOrd="0" presId="urn:microsoft.com/office/officeart/2005/8/layout/venn1"/>
    <dgm:cxn modelId="{64C33FE1-16C8-4CC9-B916-E5DB0BDB4A6F}" type="presParOf" srcId="{F24AF1FB-85E1-4BB7-A67D-382FC70FF89E}" destId="{A3E1664A-C038-4271-93E3-9F5B2B8CC8E4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842AC2-9D00-4928-9CDC-31DB2160A577}">
      <dsp:nvSpPr>
        <dsp:cNvPr id="0" name=""/>
        <dsp:cNvSpPr/>
      </dsp:nvSpPr>
      <dsp:spPr>
        <a:xfrm>
          <a:off x="3843426" y="1539170"/>
          <a:ext cx="1890210" cy="189021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6298FCD-A12F-4C3E-849C-BA12C10D9926}">
      <dsp:nvSpPr>
        <dsp:cNvPr id="0" name=""/>
        <dsp:cNvSpPr/>
      </dsp:nvSpPr>
      <dsp:spPr>
        <a:xfrm>
          <a:off x="3692210" y="0"/>
          <a:ext cx="2192643" cy="126914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b="1" kern="1200" dirty="0" smtClean="0">
              <a:solidFill>
                <a:schemeClr val="accent3"/>
              </a:solidFill>
            </a:rPr>
            <a:t>Strategico-manageriale</a:t>
          </a:r>
          <a:endParaRPr lang="it-IT" sz="2100" b="1" kern="1200" dirty="0">
            <a:solidFill>
              <a:schemeClr val="accent3"/>
            </a:solidFill>
          </a:endParaRPr>
        </a:p>
      </dsp:txBody>
      <dsp:txXfrm>
        <a:off x="3692210" y="0"/>
        <a:ext cx="2192643" cy="1269141"/>
      </dsp:txXfrm>
    </dsp:sp>
    <dsp:sp modelId="{F276F6B1-2766-4FB5-B8CC-2E03F84DBFCD}">
      <dsp:nvSpPr>
        <dsp:cNvPr id="0" name=""/>
        <dsp:cNvSpPr/>
      </dsp:nvSpPr>
      <dsp:spPr>
        <a:xfrm>
          <a:off x="4562462" y="2061409"/>
          <a:ext cx="1890210" cy="189021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49480F7-D624-48EA-AAA2-972E58BABC8E}">
      <dsp:nvSpPr>
        <dsp:cNvPr id="0" name=""/>
        <dsp:cNvSpPr/>
      </dsp:nvSpPr>
      <dsp:spPr>
        <a:xfrm>
          <a:off x="6603133" y="1674186"/>
          <a:ext cx="1965818" cy="13771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b="1" kern="1200" dirty="0" smtClean="0">
              <a:solidFill>
                <a:schemeClr val="accent3"/>
              </a:solidFill>
            </a:rPr>
            <a:t>Commerciale</a:t>
          </a:r>
          <a:endParaRPr lang="it-IT" sz="2100" b="1" kern="1200" dirty="0">
            <a:solidFill>
              <a:schemeClr val="accent3"/>
            </a:solidFill>
          </a:endParaRPr>
        </a:p>
      </dsp:txBody>
      <dsp:txXfrm>
        <a:off x="6603133" y="1674186"/>
        <a:ext cx="1965818" cy="1377153"/>
      </dsp:txXfrm>
    </dsp:sp>
    <dsp:sp modelId="{79101120-21ED-4CE9-A8AA-F60E3CF00DC4}">
      <dsp:nvSpPr>
        <dsp:cNvPr id="0" name=""/>
        <dsp:cNvSpPr/>
      </dsp:nvSpPr>
      <dsp:spPr>
        <a:xfrm>
          <a:off x="4288004" y="2907142"/>
          <a:ext cx="1890210" cy="189021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36E0095-1369-4CB8-8875-501E7C7250E7}">
      <dsp:nvSpPr>
        <dsp:cNvPr id="0" name=""/>
        <dsp:cNvSpPr/>
      </dsp:nvSpPr>
      <dsp:spPr>
        <a:xfrm>
          <a:off x="6300700" y="4023447"/>
          <a:ext cx="1965818" cy="13771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b="1" kern="1200" dirty="0" smtClean="0">
              <a:solidFill>
                <a:schemeClr val="accent3"/>
              </a:solidFill>
            </a:rPr>
            <a:t>Tecnico-produttivo</a:t>
          </a:r>
          <a:endParaRPr lang="it-IT" sz="2100" b="1" kern="1200" dirty="0">
            <a:solidFill>
              <a:schemeClr val="accent3"/>
            </a:solidFill>
          </a:endParaRPr>
        </a:p>
      </dsp:txBody>
      <dsp:txXfrm>
        <a:off x="6300700" y="4023447"/>
        <a:ext cx="1965818" cy="1377153"/>
      </dsp:txXfrm>
    </dsp:sp>
    <dsp:sp modelId="{7EBB34D8-BF96-42C5-AFAC-E754C660E446}">
      <dsp:nvSpPr>
        <dsp:cNvPr id="0" name=""/>
        <dsp:cNvSpPr/>
      </dsp:nvSpPr>
      <dsp:spPr>
        <a:xfrm>
          <a:off x="3398849" y="2907142"/>
          <a:ext cx="1890210" cy="189021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EB1DF6B-6872-475F-844B-C7ECB2A66C2D}">
      <dsp:nvSpPr>
        <dsp:cNvPr id="0" name=""/>
        <dsp:cNvSpPr/>
      </dsp:nvSpPr>
      <dsp:spPr>
        <a:xfrm>
          <a:off x="1310545" y="4023447"/>
          <a:ext cx="1965818" cy="13771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b="1" kern="1200" dirty="0" smtClean="0">
              <a:solidFill>
                <a:schemeClr val="accent3"/>
              </a:solidFill>
            </a:rPr>
            <a:t>Amministrativo</a:t>
          </a:r>
          <a:endParaRPr lang="it-IT" sz="2100" b="1" kern="1200" dirty="0">
            <a:solidFill>
              <a:schemeClr val="accent3"/>
            </a:solidFill>
          </a:endParaRPr>
        </a:p>
      </dsp:txBody>
      <dsp:txXfrm>
        <a:off x="1310545" y="4023447"/>
        <a:ext cx="1965818" cy="1377153"/>
      </dsp:txXfrm>
    </dsp:sp>
    <dsp:sp modelId="{2F0B5E7A-F340-49CB-A0F6-E2EB41AF824C}">
      <dsp:nvSpPr>
        <dsp:cNvPr id="0" name=""/>
        <dsp:cNvSpPr/>
      </dsp:nvSpPr>
      <dsp:spPr>
        <a:xfrm>
          <a:off x="3124391" y="2061409"/>
          <a:ext cx="1890210" cy="189021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3E1664A-C038-4271-93E3-9F5B2B8CC8E4}">
      <dsp:nvSpPr>
        <dsp:cNvPr id="0" name=""/>
        <dsp:cNvSpPr/>
      </dsp:nvSpPr>
      <dsp:spPr>
        <a:xfrm>
          <a:off x="1008111" y="1674186"/>
          <a:ext cx="1965818" cy="13771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b="1" kern="1200" dirty="0" smtClean="0">
              <a:solidFill>
                <a:schemeClr val="accent3"/>
              </a:solidFill>
            </a:rPr>
            <a:t>D’Integrazione</a:t>
          </a:r>
          <a:endParaRPr lang="it-IT" sz="2100" b="1" kern="1200" dirty="0">
            <a:solidFill>
              <a:schemeClr val="accent3"/>
            </a:solidFill>
          </a:endParaRPr>
        </a:p>
      </dsp:txBody>
      <dsp:txXfrm>
        <a:off x="1008111" y="1674186"/>
        <a:ext cx="1965818" cy="13771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5387969-C90F-4C0F-A16C-6C50D3607F33}" type="datetimeFigureOut">
              <a:rPr lang="it-IT"/>
              <a:pPr>
                <a:defRPr/>
              </a:pPr>
              <a:t>15/05/2014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D2134C-49AF-4ED3-A502-FB1DA6BA559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63331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6384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26020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26020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89250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01292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2DC320-DB68-4EC7-9A85-4165859B3437}" type="slidenum">
              <a:rPr lang="it-IT" smtClean="0"/>
              <a:pPr>
                <a:defRPr/>
              </a:pPr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62C094-2019-4BC3-934E-08EA1FEEBF1D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32621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9267" name="Segnaposto note 2" descr="፰〗ᥠВ᪔〗Е፰〗餐Д鵠〒飐Д龴〒飐Д᪄〗Е᪔〗Е፰〗驠Д鵠〒騠Д龴〒騠Д᪄〗Е᪔〗Е፰〗鮠Д鵠〒魠Д龴〒魠Д᪄〗Е᪔〗Е፰〗鳰Д鵠〒鲰Д龴〒鲰Д᪄〗Е᪔〗Е፰〗鸰Д鵠〒鷰Д龴〒鷰Д᪄〗Е᪔〗Е፰〗龀Д鵠〒齀Д龴〒齀Д᪄〗Е᪔〗Е፰〗僀З鵠〒傀З龴〒傀З᪄〗Е᪔〗Е፰〗剀З鵠〒刀З龴〒刀З᪄〗Е᪔〗Е፰〗厀З鵠〒區З龴〒區З᪄〗Е᪔〗Е፰〗唀З鵠〒哀З龴〒哀З᪄〗Е᪔〗Е፰〗噀З鵠〒嘀З龴〒嘀З᪄〗Е᪔〗Е፰〗埀З鵠〒垀З龴〒垀З᪄〗Е᪔〗Е፰〗夀З鵠〒壀З龴〒壀З᪄〗Е᪔〗Е፰〗媀З鵠〒婀З龴〒婀З᪄〗Е᪔〗Е፰〗寀З鵠〒宀З龴〒宀З᪄〗Е᪔〗Е፰〗崀З鵠〒峀З龴〒峀З᪄〗Е᪔〗Е፰〗幀З鵠〒帀З龴〒帀З᪄〗씀Έ᪔〗씀Έ፰〗䆰М鵠〒䅰М龴〒䅰М᪄〗Е᪔〗Е፰〗䋰М鵠〒䊰М龴〒䊰М᪄〗Е᪔〗Е፰〗䐰М鵠〒䏰М龴〒䏰М᪄〗Е᪔〗Е፰〗䕰М鵠〒䔰М龴〒䔰М᪄〗Е᪔〗Е፰〗䛠М鵠〒䚠М龴〒䚠М᪄〗Е᪔〗Е፰〗䠠М鵠〒䟠М龴〒䟠М᪄〗Е᪔〗Е፰〗䥠М鵠〒䤠М龴〒䤠М᪄〗Е᪔〗Е፰〗䪠М鵠〒䩠М龴〒䩠М᪄〗Е᪔〗Е፰〗䯠М鵠〒䮠М龴〒䮠М᪄〗Е᪔〗Е፰〗䴠М鵠〒䳠М龴〒䳠М᪄〗Е᪔〗Е፰〗习М鵠〒丠М龴〒丠М᪄〗Е᪔〗Е፰〗侠М鵠〒你М龴〒你М᪄〗Е᪔〗Е፰〗脠П鵠〒胠П龴〒胠П᪄〗Е᪔〗Е፰〗艠П鵠〒舠П龴〒舠П᪄〗Е᪔〗Е፰〗莠П鵠〒荠П龴〒荠П᪄〗Е᪔〗Е፰〗蓠П鵠〒蒠П龴〒蒠П᪄〗豈Е᪔〗豈Е፰〗虀П鵠〒蘀П龴〒蘀П᪄〗鹿Е5%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65540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6408EEB-1C41-4327-A20B-DAC44CC41F8D}" type="slidenum">
              <a:rPr lang="en-US" smtClean="0"/>
              <a:pPr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58734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5873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01650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84889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58734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21961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7830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61514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14002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83483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21120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08206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2518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451323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034217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7663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Segnaposto note 2" descr="፰〗㗠Ւ᪔〗耠Ԧ፰〗皰ԥ鵠〒癰ԥ龴〒癰ԥ᪄〗菀Ԧ᪔〗菀Ԧ፰〗砀ԥ鵠〒矀ԥ龴〒矀ԥ᪄〗萀Ԧ5%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72708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6B4ECF-2ED0-4128-AE8E-94CC45354870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7712F3-60DC-431E-BED5-3BD4FCC0855E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73269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26785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26020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D2134C-49AF-4ED3-A502-FB1DA6BA5594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1074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 descr="banner sopr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369888"/>
            <a:ext cx="9221788" cy="152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 userDrawn="1"/>
        </p:nvSpPr>
        <p:spPr>
          <a:xfrm>
            <a:off x="309563" y="357188"/>
            <a:ext cx="9286875" cy="6143625"/>
          </a:xfrm>
          <a:prstGeom prst="rect">
            <a:avLst/>
          </a:prstGeom>
          <a:noFill/>
          <a:ln w="19050">
            <a:solidFill>
              <a:srgbClr val="84AC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cxnSp>
        <p:nvCxnSpPr>
          <p:cNvPr id="6" name="Connettore 1 5"/>
          <p:cNvCxnSpPr/>
          <p:nvPr userDrawn="1"/>
        </p:nvCxnSpPr>
        <p:spPr>
          <a:xfrm rot="2700000">
            <a:off x="8099425" y="895350"/>
            <a:ext cx="1928813" cy="158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1 6"/>
          <p:cNvCxnSpPr/>
          <p:nvPr userDrawn="1"/>
        </p:nvCxnSpPr>
        <p:spPr>
          <a:xfrm rot="2700000">
            <a:off x="-115888" y="5967413"/>
            <a:ext cx="1928813" cy="15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 userDrawn="1"/>
        </p:nvSpPr>
        <p:spPr>
          <a:xfrm>
            <a:off x="309563" y="6224588"/>
            <a:ext cx="3571875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4625" indent="-174625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it-IT" sz="1200" b="1" dirty="0">
                <a:solidFill>
                  <a:schemeClr val="accent3"/>
                </a:solidFill>
                <a:latin typeface="+mn-lt"/>
              </a:rPr>
              <a:t>Consulente: Gianmarco Falzi</a:t>
            </a:r>
          </a:p>
        </p:txBody>
      </p:sp>
      <p:sp>
        <p:nvSpPr>
          <p:cNvPr id="9" name="CasellaDiTesto 8"/>
          <p:cNvSpPr txBox="1"/>
          <p:nvPr userDrawn="1"/>
        </p:nvSpPr>
        <p:spPr>
          <a:xfrm>
            <a:off x="7167563" y="6215063"/>
            <a:ext cx="2428875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4625" indent="-174625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it-IT" sz="1200" b="1" dirty="0">
                <a:solidFill>
                  <a:schemeClr val="accent3"/>
                </a:solidFill>
                <a:latin typeface="+mn-lt"/>
              </a:rPr>
              <a:t>www.personeorganizzazioni.it</a:t>
            </a: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42950" y="2987682"/>
            <a:ext cx="8420100" cy="1470025"/>
          </a:xfrm>
          <a:ln>
            <a:solidFill>
              <a:schemeClr val="accent3"/>
            </a:solidFill>
          </a:ln>
        </p:spPr>
        <p:txBody>
          <a:bodyPr>
            <a:normAutofit/>
          </a:bodyPr>
          <a:lstStyle>
            <a:lvl1pPr algn="ctr"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85900" y="4743456"/>
            <a:ext cx="6934200" cy="97156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2800" i="1"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1608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ngolo ripiegato 2"/>
          <p:cNvSpPr>
            <a:spLocks noChangeAspect="1"/>
          </p:cNvSpPr>
          <p:nvPr userDrawn="1"/>
        </p:nvSpPr>
        <p:spPr>
          <a:xfrm>
            <a:off x="9028113" y="6162675"/>
            <a:ext cx="577850" cy="577850"/>
          </a:xfrm>
          <a:prstGeom prst="foldedCorner">
            <a:avLst>
              <a:gd name="adj" fmla="val 42494"/>
            </a:avLst>
          </a:prstGeom>
          <a:solidFill>
            <a:schemeClr val="bg2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4" name="Immagine 4" descr="banner sopr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369888"/>
            <a:ext cx="9221788" cy="152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ottotitolo 2"/>
          <p:cNvSpPr>
            <a:spLocks noGrp="1"/>
          </p:cNvSpPr>
          <p:nvPr>
            <p:ph type="subTitle" idx="1"/>
          </p:nvPr>
        </p:nvSpPr>
        <p:spPr>
          <a:xfrm>
            <a:off x="1485900" y="2928934"/>
            <a:ext cx="6934200" cy="1257312"/>
          </a:xfrm>
        </p:spPr>
        <p:txBody>
          <a:bodyPr>
            <a:normAutofit/>
          </a:bodyPr>
          <a:lstStyle>
            <a:lvl1pPr marL="0" indent="0" algn="ctr">
              <a:buNone/>
              <a:defRPr sz="3200" i="1"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>
          <a:xfrm>
            <a:off x="9061450" y="6269038"/>
            <a:ext cx="511175" cy="365125"/>
          </a:xfrm>
        </p:spPr>
        <p:txBody>
          <a:bodyPr/>
          <a:lstStyle>
            <a:lvl1pPr algn="ctr">
              <a:defRPr sz="1400" b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4B3E3FA6-EBCE-4DA8-AB37-FF6DAC85C36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9496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ngolo ripiegato 2"/>
          <p:cNvSpPr>
            <a:spLocks noChangeAspect="1"/>
          </p:cNvSpPr>
          <p:nvPr userDrawn="1"/>
        </p:nvSpPr>
        <p:spPr>
          <a:xfrm>
            <a:off x="9028113" y="6162675"/>
            <a:ext cx="577850" cy="577850"/>
          </a:xfrm>
          <a:prstGeom prst="foldedCorner">
            <a:avLst>
              <a:gd name="adj" fmla="val 42494"/>
            </a:avLst>
          </a:prstGeom>
          <a:solidFill>
            <a:schemeClr val="bg2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cxnSp>
        <p:nvCxnSpPr>
          <p:cNvPr id="4" name="Connettore 1 3"/>
          <p:cNvCxnSpPr/>
          <p:nvPr userDrawn="1"/>
        </p:nvCxnSpPr>
        <p:spPr>
          <a:xfrm>
            <a:off x="166688" y="785813"/>
            <a:ext cx="9286875" cy="1587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1 4"/>
          <p:cNvCxnSpPr/>
          <p:nvPr userDrawn="1"/>
        </p:nvCxnSpPr>
        <p:spPr>
          <a:xfrm rot="16200000" flipH="1">
            <a:off x="-2596356" y="3378994"/>
            <a:ext cx="6215063" cy="28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po 10"/>
          <p:cNvGrpSpPr>
            <a:grpSpLocks/>
          </p:cNvGrpSpPr>
          <p:nvPr userDrawn="1"/>
        </p:nvGrpSpPr>
        <p:grpSpPr bwMode="auto">
          <a:xfrm>
            <a:off x="3881438" y="6357938"/>
            <a:ext cx="2428875" cy="450850"/>
            <a:chOff x="3881430" y="6357958"/>
            <a:chExt cx="2428892" cy="451138"/>
          </a:xfrm>
        </p:grpSpPr>
        <p:pic>
          <p:nvPicPr>
            <p:cNvPr id="7" name="Immagine 9" descr="solo logo sopra stretto.jpg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608" y="6357958"/>
              <a:ext cx="1509714" cy="451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CasellaDiTesto 7"/>
            <p:cNvSpPr txBox="1"/>
            <p:nvPr userDrawn="1"/>
          </p:nvSpPr>
          <p:spPr bwMode="auto">
            <a:xfrm>
              <a:off x="3881430" y="6402436"/>
              <a:ext cx="1190633" cy="2764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1200" dirty="0">
                  <a:solidFill>
                    <a:schemeClr val="accent3"/>
                  </a:solidFill>
                  <a:latin typeface="+mn-lt"/>
                </a:rPr>
                <a:t>Realizzato da</a:t>
              </a:r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03200"/>
            <a:ext cx="8915400" cy="725470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accent2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9" name="Segnaposto numero diapositiva 4"/>
          <p:cNvSpPr>
            <a:spLocks noGrp="1"/>
          </p:cNvSpPr>
          <p:nvPr>
            <p:ph type="sldNum" sz="quarter" idx="10"/>
          </p:nvPr>
        </p:nvSpPr>
        <p:spPr>
          <a:xfrm>
            <a:off x="9061450" y="6269038"/>
            <a:ext cx="511175" cy="365125"/>
          </a:xfrm>
        </p:spPr>
        <p:txBody>
          <a:bodyPr/>
          <a:lstStyle>
            <a:lvl1pPr algn="ctr">
              <a:defRPr sz="1400" b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3BDB7773-FBDD-42FA-9F4E-8C1A65C2BF4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163" y="188640"/>
            <a:ext cx="941333" cy="54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40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ngolo ripiegato 3"/>
          <p:cNvSpPr>
            <a:spLocks noChangeAspect="1"/>
          </p:cNvSpPr>
          <p:nvPr userDrawn="1"/>
        </p:nvSpPr>
        <p:spPr>
          <a:xfrm>
            <a:off x="9028113" y="6162675"/>
            <a:ext cx="577850" cy="577850"/>
          </a:xfrm>
          <a:prstGeom prst="foldedCorner">
            <a:avLst>
              <a:gd name="adj" fmla="val 42494"/>
            </a:avLst>
          </a:prstGeom>
          <a:solidFill>
            <a:schemeClr val="bg2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cxnSp>
        <p:nvCxnSpPr>
          <p:cNvPr id="5" name="Connettore 1 4"/>
          <p:cNvCxnSpPr/>
          <p:nvPr userDrawn="1"/>
        </p:nvCxnSpPr>
        <p:spPr>
          <a:xfrm>
            <a:off x="166688" y="785813"/>
            <a:ext cx="9286875" cy="1587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1 5"/>
          <p:cNvCxnSpPr/>
          <p:nvPr userDrawn="1"/>
        </p:nvCxnSpPr>
        <p:spPr>
          <a:xfrm rot="16200000" flipH="1">
            <a:off x="-2596356" y="3378994"/>
            <a:ext cx="6215063" cy="28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uppo 10"/>
          <p:cNvGrpSpPr>
            <a:grpSpLocks/>
          </p:cNvGrpSpPr>
          <p:nvPr userDrawn="1"/>
        </p:nvGrpSpPr>
        <p:grpSpPr bwMode="auto">
          <a:xfrm>
            <a:off x="3881438" y="6357938"/>
            <a:ext cx="2428875" cy="450850"/>
            <a:chOff x="3881430" y="6357958"/>
            <a:chExt cx="2428892" cy="451138"/>
          </a:xfrm>
        </p:grpSpPr>
        <p:pic>
          <p:nvPicPr>
            <p:cNvPr id="8" name="Immagine 9" descr="solo logo sopra stretto.jpg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608" y="6357958"/>
              <a:ext cx="1509714" cy="451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CasellaDiTesto 8"/>
            <p:cNvSpPr txBox="1"/>
            <p:nvPr userDrawn="1"/>
          </p:nvSpPr>
          <p:spPr bwMode="auto">
            <a:xfrm>
              <a:off x="3881430" y="6402436"/>
              <a:ext cx="1190633" cy="2764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1200" dirty="0">
                  <a:solidFill>
                    <a:schemeClr val="accent3"/>
                  </a:solidFill>
                  <a:latin typeface="+mn-lt"/>
                </a:rPr>
                <a:t>Realizzato da</a:t>
              </a:r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60512" y="1052736"/>
            <a:ext cx="8850188" cy="4968552"/>
          </a:xfrm>
        </p:spPr>
        <p:txBody>
          <a:bodyPr/>
          <a:lstStyle>
            <a:lvl5pPr>
              <a:defRPr sz="1400"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10" name="Titolo 1"/>
          <p:cNvSpPr>
            <a:spLocks noGrp="1"/>
          </p:cNvSpPr>
          <p:nvPr>
            <p:ph type="title"/>
          </p:nvPr>
        </p:nvSpPr>
        <p:spPr>
          <a:xfrm>
            <a:off x="495300" y="203200"/>
            <a:ext cx="8915400" cy="725470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accent2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11" name="Segnaposto numero diapositiva 4"/>
          <p:cNvSpPr>
            <a:spLocks noGrp="1"/>
          </p:cNvSpPr>
          <p:nvPr>
            <p:ph type="sldNum" sz="quarter" idx="10"/>
          </p:nvPr>
        </p:nvSpPr>
        <p:spPr>
          <a:xfrm>
            <a:off x="9061450" y="6269038"/>
            <a:ext cx="511175" cy="365125"/>
          </a:xfrm>
        </p:spPr>
        <p:txBody>
          <a:bodyPr/>
          <a:lstStyle>
            <a:lvl1pPr algn="ctr">
              <a:defRPr sz="1400" b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5DC4557-5B2F-49C7-8929-CEBE53C8302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99618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</p:txBody>
      </p:sp>
      <p:sp>
        <p:nvSpPr>
          <p:cNvPr id="6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9102725" y="6350000"/>
            <a:ext cx="511175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 b="0"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98B2E1CD-E606-4D3A-856F-D5103F752BF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B587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B587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q"/>
        <a:defRPr kern="1200">
          <a:solidFill>
            <a:srgbClr val="1B587C"/>
          </a:solidFill>
          <a:latin typeface="+mn-lt"/>
          <a:ea typeface="+mn-ea"/>
          <a:cs typeface="+mn-cs"/>
        </a:defRPr>
      </a:lvl3pPr>
      <a:lvl4pPr marL="1619250" indent="-2476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1B587C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B587C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gif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g"/><Relationship Id="rId11" Type="http://schemas.openxmlformats.org/officeDocument/2006/relationships/image" Target="../media/image13.jpg"/><Relationship Id="rId5" Type="http://schemas.openxmlformats.org/officeDocument/2006/relationships/image" Target="../media/image7.jpg"/><Relationship Id="rId10" Type="http://schemas.openxmlformats.org/officeDocument/2006/relationships/image" Target="../media/image12.jpg"/><Relationship Id="rId4" Type="http://schemas.openxmlformats.org/officeDocument/2006/relationships/image" Target="../media/image6.jpeg"/><Relationship Id="rId9" Type="http://schemas.openxmlformats.org/officeDocument/2006/relationships/image" Target="../media/image11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950" y="2987675"/>
            <a:ext cx="8420100" cy="1470025"/>
          </a:xfrm>
        </p:spPr>
        <p:txBody>
          <a:bodyPr/>
          <a:lstStyle/>
          <a:p>
            <a:pPr>
              <a:defRPr/>
            </a:pPr>
            <a:r>
              <a:rPr lang="it-IT" dirty="0" smtClean="0"/>
              <a:t>Il lavoro manageriale</a:t>
            </a:r>
            <a:endParaRPr lang="it-IT" dirty="0"/>
          </a:p>
        </p:txBody>
      </p:sp>
      <p:sp>
        <p:nvSpPr>
          <p:cNvPr id="7" name="Sottotitolo 6"/>
          <p:cNvSpPr>
            <a:spLocks noGrp="1"/>
          </p:cNvSpPr>
          <p:nvPr>
            <p:ph type="subTitle" idx="1"/>
          </p:nvPr>
        </p:nvSpPr>
        <p:spPr>
          <a:xfrm>
            <a:off x="1485900" y="4743450"/>
            <a:ext cx="6934200" cy="971550"/>
          </a:xfrm>
        </p:spPr>
        <p:txBody>
          <a:bodyPr anchor="ctr"/>
          <a:lstStyle/>
          <a:p>
            <a:pPr>
              <a:defRPr/>
            </a:pPr>
            <a:r>
              <a:rPr lang="it-IT" sz="2400" dirty="0"/>
              <a:t>Riflessioni e strumenti per interpretare al meglio l’attività manageriale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958" y="620688"/>
            <a:ext cx="2107226" cy="122413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Gestire con le persone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DB7773-FBDD-42FA-9F4E-8C1A65C2BF4C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632520" y="980728"/>
            <a:ext cx="8784976" cy="501675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dirty="0" smtClean="0">
                <a:solidFill>
                  <a:schemeClr val="accent3"/>
                </a:solidFill>
              </a:rPr>
              <a:t>Verso stakeholder e altre figure chiave i manager: 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it-IT" sz="2000" dirty="0" smtClean="0">
                <a:solidFill>
                  <a:schemeClr val="accent3"/>
                </a:solidFill>
              </a:rPr>
              <a:t>Mettono in collegamento le persone 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it-IT" sz="2000" dirty="0" smtClean="0">
                <a:solidFill>
                  <a:schemeClr val="accent3"/>
                </a:solidFill>
              </a:rPr>
              <a:t>Lavorano in rete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it-IT" sz="2000" dirty="0" smtClean="0">
                <a:solidFill>
                  <a:schemeClr val="accent3"/>
                </a:solidFill>
              </a:rPr>
              <a:t>Rappresentano l’organizzazione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it-IT" sz="2000" dirty="0" smtClean="0">
                <a:solidFill>
                  <a:schemeClr val="accent3"/>
                </a:solidFill>
              </a:rPr>
              <a:t>Diffondono informazioni e si battono per la propria unità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it-IT" sz="2000" dirty="0" smtClean="0">
                <a:solidFill>
                  <a:schemeClr val="accent3"/>
                </a:solidFill>
              </a:rPr>
              <a:t>Trasmettono informazioni e valori alla propria unità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it-IT" sz="2000" dirty="0" smtClean="0">
                <a:solidFill>
                  <a:schemeClr val="accent3"/>
                </a:solidFill>
              </a:rPr>
              <a:t>Si interpongono tra le influenze esterne e la loro unità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endParaRPr lang="it-IT" sz="2000" dirty="0" smtClean="0">
              <a:solidFill>
                <a:schemeClr val="accent3"/>
              </a:solidFill>
            </a:endParaRPr>
          </a:p>
          <a:p>
            <a:pPr>
              <a:spcBef>
                <a:spcPts val="600"/>
              </a:spcBef>
            </a:pPr>
            <a:r>
              <a:rPr lang="it-IT" sz="2000" dirty="0" smtClean="0">
                <a:solidFill>
                  <a:schemeClr val="accent3"/>
                </a:solidFill>
              </a:rPr>
              <a:t>Verso la propria unità organizzativa i manager:</a:t>
            </a:r>
            <a:endParaRPr lang="it-IT" sz="2000" dirty="0">
              <a:solidFill>
                <a:schemeClr val="accent3"/>
              </a:solidFill>
            </a:endParaRP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it-IT" sz="2000" dirty="0" smtClean="0">
                <a:solidFill>
                  <a:schemeClr val="accent3"/>
                </a:solidFill>
              </a:rPr>
              <a:t>Agiscono da leader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it-IT" sz="2000" dirty="0" smtClean="0">
                <a:solidFill>
                  <a:schemeClr val="accent3"/>
                </a:solidFill>
              </a:rPr>
              <a:t>Fanno crescere ed energizzano i collaboratori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it-IT" sz="2000" dirty="0" smtClean="0">
                <a:solidFill>
                  <a:schemeClr val="accent3"/>
                </a:solidFill>
              </a:rPr>
              <a:t>Costruiscono e conservano i team 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it-IT" sz="2000" dirty="0" smtClean="0">
                <a:solidFill>
                  <a:schemeClr val="accent3"/>
                </a:solidFill>
              </a:rPr>
              <a:t>Definiscono e rafforzano la cultura organizzativa</a:t>
            </a:r>
          </a:p>
        </p:txBody>
      </p:sp>
    </p:spTree>
    <p:extLst>
      <p:ext uri="{BB962C8B-B14F-4D97-AF65-F5344CB8AC3E}">
        <p14:creationId xmlns:p14="http://schemas.microsoft.com/office/powerpoint/2010/main" val="132065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Gestire l’azione direttamente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DB7773-FBDD-42FA-9F4E-8C1A65C2BF4C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632520" y="980728"/>
            <a:ext cx="8784976" cy="30931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dirty="0" smtClean="0">
                <a:solidFill>
                  <a:schemeClr val="accent3"/>
                </a:solidFill>
              </a:rPr>
              <a:t>Verso stakeholder e altre figure chiave i manager: 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it-IT" sz="2000" dirty="0" smtClean="0">
                <a:solidFill>
                  <a:schemeClr val="accent3"/>
                </a:solidFill>
              </a:rPr>
              <a:t>Costruiscono coalizioni e conducono negoziazioni 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endParaRPr lang="it-IT" sz="2000" dirty="0" smtClean="0">
              <a:solidFill>
                <a:schemeClr val="accent3"/>
              </a:solidFill>
            </a:endParaRPr>
          </a:p>
          <a:p>
            <a:pPr>
              <a:spcBef>
                <a:spcPts val="600"/>
              </a:spcBef>
            </a:pPr>
            <a:r>
              <a:rPr lang="it-IT" sz="2000" dirty="0" smtClean="0">
                <a:solidFill>
                  <a:schemeClr val="accent3"/>
                </a:solidFill>
              </a:rPr>
              <a:t>Verso la propria unità organizzativa i manager:</a:t>
            </a:r>
            <a:endParaRPr lang="it-IT" sz="2000" dirty="0">
              <a:solidFill>
                <a:schemeClr val="accent3"/>
              </a:solidFill>
            </a:endParaRP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it-IT" sz="2000" dirty="0" smtClean="0">
                <a:solidFill>
                  <a:schemeClr val="accent3"/>
                </a:solidFill>
              </a:rPr>
              <a:t>Gestiscono progetti in modo proattivo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it-IT" sz="2000" dirty="0" smtClean="0">
                <a:solidFill>
                  <a:schemeClr val="accent3"/>
                </a:solidFill>
              </a:rPr>
              <a:t>Si occupano delle complicazioni in modo reattivo</a:t>
            </a:r>
          </a:p>
          <a:p>
            <a:pPr>
              <a:spcBef>
                <a:spcPts val="600"/>
              </a:spcBef>
            </a:pPr>
            <a:endParaRPr lang="it-IT" sz="2000" dirty="0">
              <a:solidFill>
                <a:schemeClr val="accent3"/>
              </a:solidFill>
            </a:endParaRPr>
          </a:p>
          <a:p>
            <a:pPr>
              <a:spcBef>
                <a:spcPts val="600"/>
              </a:spcBef>
            </a:pPr>
            <a:endParaRPr lang="it-IT" sz="2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86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 competenze del manager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DB7773-FBDD-42FA-9F4E-8C1A65C2BF4C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8" r="2247"/>
          <a:stretch/>
        </p:blipFill>
        <p:spPr>
          <a:xfrm>
            <a:off x="2061028" y="924561"/>
            <a:ext cx="5921829" cy="58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12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 fattore condizionante: la forma dell’organizzazione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DB7773-FBDD-42FA-9F4E-8C1A65C2BF4C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704528" y="908720"/>
            <a:ext cx="8856984" cy="555536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b="1" dirty="0">
                <a:solidFill>
                  <a:schemeClr val="accent3"/>
                </a:solidFill>
              </a:rPr>
              <a:t>l’organizzazione imprenditoriale</a:t>
            </a:r>
            <a:r>
              <a:rPr lang="it-IT" sz="2000" dirty="0">
                <a:solidFill>
                  <a:schemeClr val="accent3"/>
                </a:solidFill>
              </a:rPr>
              <a:t>: è centrata su un singolo leader, che si impegna decisamente nel fare e nel trattare, così come nello sviluppo </a:t>
            </a:r>
            <a:r>
              <a:rPr lang="it-IT" sz="2000" dirty="0" smtClean="0">
                <a:solidFill>
                  <a:schemeClr val="accent3"/>
                </a:solidFill>
              </a:rPr>
              <a:t>della </a:t>
            </a:r>
            <a:r>
              <a:rPr lang="it-IT" sz="2000" dirty="0">
                <a:solidFill>
                  <a:schemeClr val="accent3"/>
                </a:solidFill>
              </a:rPr>
              <a:t>visione strategica;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b="1" dirty="0">
                <a:solidFill>
                  <a:schemeClr val="accent3"/>
                </a:solidFill>
              </a:rPr>
              <a:t>l’organizzazione macchina</a:t>
            </a:r>
            <a:r>
              <a:rPr lang="it-IT" sz="2000" dirty="0">
                <a:solidFill>
                  <a:schemeClr val="accent3"/>
                </a:solidFill>
              </a:rPr>
              <a:t>: è formalmente strutturata, con compiti </a:t>
            </a:r>
            <a:r>
              <a:rPr lang="it-IT" sz="2000" dirty="0" smtClean="0">
                <a:solidFill>
                  <a:schemeClr val="accent3"/>
                </a:solidFill>
              </a:rPr>
              <a:t>semplici </a:t>
            </a:r>
            <a:r>
              <a:rPr lang="it-IT" sz="2000" dirty="0">
                <a:solidFill>
                  <a:schemeClr val="accent3"/>
                </a:solidFill>
              </a:rPr>
              <a:t>e ripetitivi (la classica burocrazia), e i suoi manager agiscono secondo gerarchie di autorità chiaramente definite ed esercitano considerevolmente il </a:t>
            </a:r>
            <a:r>
              <a:rPr lang="it-IT" sz="2000" dirty="0" smtClean="0">
                <a:solidFill>
                  <a:schemeClr val="accent3"/>
                </a:solidFill>
              </a:rPr>
              <a:t>controllo,</a:t>
            </a:r>
            <a:endParaRPr lang="it-IT" sz="2000" dirty="0">
              <a:solidFill>
                <a:schemeClr val="accent3"/>
              </a:solidFill>
            </a:endParaRP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b="1" dirty="0">
                <a:solidFill>
                  <a:schemeClr val="accent3"/>
                </a:solidFill>
              </a:rPr>
              <a:t>l’organizzazione professionale</a:t>
            </a:r>
            <a:r>
              <a:rPr lang="it-IT" sz="2000" dirty="0">
                <a:solidFill>
                  <a:schemeClr val="accent3"/>
                </a:solidFill>
              </a:rPr>
              <a:t>: comprende professionisti che eseguono il lavoro in modo largamente autonomo, mentre i manager si focalizzano soprattutto </a:t>
            </a:r>
            <a:r>
              <a:rPr lang="it-IT" sz="2000" dirty="0" smtClean="0">
                <a:solidFill>
                  <a:schemeClr val="accent3"/>
                </a:solidFill>
              </a:rPr>
              <a:t>sull’esterno</a:t>
            </a:r>
            <a:r>
              <a:rPr lang="it-IT" sz="2000" dirty="0">
                <a:solidFill>
                  <a:schemeClr val="accent3"/>
                </a:solidFill>
              </a:rPr>
              <a:t>, sul collegare e sul trattare, per supportare e </a:t>
            </a:r>
            <a:r>
              <a:rPr lang="it-IT" sz="2000" dirty="0" smtClean="0">
                <a:solidFill>
                  <a:schemeClr val="accent3"/>
                </a:solidFill>
              </a:rPr>
              <a:t>proteggere </a:t>
            </a:r>
            <a:r>
              <a:rPr lang="it-IT" sz="2000" dirty="0">
                <a:solidFill>
                  <a:schemeClr val="accent3"/>
                </a:solidFill>
              </a:rPr>
              <a:t>i professionisti;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>
                <a:solidFill>
                  <a:schemeClr val="accent3"/>
                </a:solidFill>
              </a:rPr>
              <a:t>l</a:t>
            </a:r>
            <a:r>
              <a:rPr lang="it-IT" sz="2000" b="1" dirty="0">
                <a:solidFill>
                  <a:schemeClr val="accent3"/>
                </a:solidFill>
              </a:rPr>
              <a:t>’organizzazione a progetto (adhocrazia): </a:t>
            </a:r>
            <a:r>
              <a:rPr lang="it-IT" sz="2000" dirty="0">
                <a:solidFill>
                  <a:schemeClr val="accent3"/>
                </a:solidFill>
              </a:rPr>
              <a:t>sorge intorno a un team di </a:t>
            </a:r>
            <a:r>
              <a:rPr lang="it-IT" sz="2000" dirty="0" smtClean="0">
                <a:solidFill>
                  <a:schemeClr val="accent3"/>
                </a:solidFill>
              </a:rPr>
              <a:t>progetto </a:t>
            </a:r>
            <a:r>
              <a:rPr lang="it-IT" sz="2000" dirty="0">
                <a:solidFill>
                  <a:schemeClr val="accent3"/>
                </a:solidFill>
              </a:rPr>
              <a:t>formato da esperti che mirano all’innovazione, mentre i senior </a:t>
            </a:r>
            <a:r>
              <a:rPr lang="it-IT" sz="2000" dirty="0" smtClean="0">
                <a:solidFill>
                  <a:schemeClr val="accent3"/>
                </a:solidFill>
              </a:rPr>
              <a:t>manager </a:t>
            </a:r>
            <a:r>
              <a:rPr lang="it-IT" sz="2000" dirty="0">
                <a:solidFill>
                  <a:schemeClr val="accent3"/>
                </a:solidFill>
              </a:rPr>
              <a:t>si occupano di collegare e di trattare per tutelare il progetto e i </a:t>
            </a:r>
            <a:r>
              <a:rPr lang="it-IT" sz="2000" dirty="0" err="1">
                <a:solidFill>
                  <a:schemeClr val="accent3"/>
                </a:solidFill>
              </a:rPr>
              <a:t>project</a:t>
            </a:r>
            <a:r>
              <a:rPr lang="it-IT" sz="2000" dirty="0">
                <a:solidFill>
                  <a:schemeClr val="accent3"/>
                </a:solidFill>
              </a:rPr>
              <a:t> manager si concentrano </a:t>
            </a:r>
            <a:r>
              <a:rPr lang="it-IT" sz="2000" dirty="0" err="1" smtClean="0">
                <a:solidFill>
                  <a:schemeClr val="accent3"/>
                </a:solidFill>
              </a:rPr>
              <a:t>suIl’agire</a:t>
            </a:r>
            <a:r>
              <a:rPr lang="it-IT" sz="2000" dirty="0" smtClean="0">
                <a:solidFill>
                  <a:schemeClr val="accent3"/>
                </a:solidFill>
              </a:rPr>
              <a:t> </a:t>
            </a:r>
            <a:r>
              <a:rPr lang="it-IT" sz="2000" dirty="0">
                <a:solidFill>
                  <a:schemeClr val="accent3"/>
                </a:solidFill>
              </a:rPr>
              <a:t>da leader per il team, sul fare per </a:t>
            </a:r>
            <a:r>
              <a:rPr lang="it-IT" sz="2000" dirty="0" smtClean="0">
                <a:solidFill>
                  <a:schemeClr val="accent3"/>
                </a:solidFill>
              </a:rPr>
              <a:t>l’attuazione </a:t>
            </a:r>
            <a:r>
              <a:rPr lang="it-IT" sz="2000" dirty="0">
                <a:solidFill>
                  <a:schemeClr val="accent3"/>
                </a:solidFill>
              </a:rPr>
              <a:t>del progetto e sul collegare per connettere i diversi team fra </a:t>
            </a:r>
            <a:r>
              <a:rPr lang="it-IT" sz="2000" dirty="0" smtClean="0">
                <a:solidFill>
                  <a:schemeClr val="accent3"/>
                </a:solidFill>
              </a:rPr>
              <a:t>loro.</a:t>
            </a:r>
          </a:p>
        </p:txBody>
      </p:sp>
    </p:spTree>
    <p:extLst>
      <p:ext uri="{BB962C8B-B14F-4D97-AF65-F5344CB8AC3E}">
        <p14:creationId xmlns:p14="http://schemas.microsoft.com/office/powerpoint/2010/main" val="96888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olo 1"/>
          <p:cNvSpPr>
            <a:spLocks noGrp="1"/>
          </p:cNvSpPr>
          <p:nvPr>
            <p:ph type="title"/>
          </p:nvPr>
        </p:nvSpPr>
        <p:spPr>
          <a:xfrm>
            <a:off x="495300" y="203200"/>
            <a:ext cx="8915400" cy="725488"/>
          </a:xfrm>
        </p:spPr>
        <p:txBody>
          <a:bodyPr/>
          <a:lstStyle/>
          <a:p>
            <a:r>
              <a:rPr lang="it-IT" dirty="0" smtClean="0"/>
              <a:t>L’organizzazione come sistema aperto</a:t>
            </a:r>
          </a:p>
        </p:txBody>
      </p:sp>
      <p:sp>
        <p:nvSpPr>
          <p:cNvPr id="26627" name="Segnaposto numero diapositiva 2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fld id="{295CC9AE-2D92-4A15-BF5B-8176D1C81144}" type="slidenum">
              <a:rPr lang="it-IT" smtClean="0">
                <a:solidFill>
                  <a:schemeClr val="accent2"/>
                </a:solidFill>
              </a:rPr>
              <a:pPr eaLnBrk="1" hangingPunct="1">
                <a:defRPr/>
              </a:pPr>
              <a:t>14</a:t>
            </a:fld>
            <a:endParaRPr lang="it-IT" smtClean="0">
              <a:solidFill>
                <a:schemeClr val="accent2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704850" y="981075"/>
            <a:ext cx="8569325" cy="16462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it-IT" sz="2400" dirty="0">
                <a:solidFill>
                  <a:schemeClr val="accent3"/>
                </a:solidFill>
                <a:latin typeface="Arial" charset="0"/>
                <a:cs typeface="+mn-cs"/>
              </a:rPr>
              <a:t>Un sistema è un’entità il cui valore è maggiore della somma dei valori dei molteplici sotto sistemi in cui è scomponibile.</a:t>
            </a:r>
          </a:p>
          <a:p>
            <a:pPr>
              <a:spcBef>
                <a:spcPts val="600"/>
              </a:spcBef>
              <a:defRPr/>
            </a:pPr>
            <a:r>
              <a:rPr lang="it-IT" sz="2400" dirty="0">
                <a:solidFill>
                  <a:schemeClr val="accent3"/>
                </a:solidFill>
                <a:latin typeface="Arial" charset="0"/>
                <a:cs typeface="+mn-cs"/>
              </a:rPr>
              <a:t>Il valore eccedente è prodotto dalle interazioni tra i sotto sistemi e dall’interazione dell’organizzazione con l’ambiente.</a:t>
            </a:r>
          </a:p>
        </p:txBody>
      </p:sp>
      <p:sp>
        <p:nvSpPr>
          <p:cNvPr id="5" name="Freccia a destra 4"/>
          <p:cNvSpPr/>
          <p:nvPr/>
        </p:nvSpPr>
        <p:spPr>
          <a:xfrm>
            <a:off x="1065213" y="3357563"/>
            <a:ext cx="1439862" cy="1008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Freccia circolare in su 5"/>
          <p:cNvSpPr/>
          <p:nvPr/>
        </p:nvSpPr>
        <p:spPr>
          <a:xfrm>
            <a:off x="3368675" y="4005263"/>
            <a:ext cx="2879725" cy="10795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chemeClr val="tx1"/>
              </a:solidFill>
            </a:endParaRPr>
          </a:p>
        </p:txBody>
      </p:sp>
      <p:sp>
        <p:nvSpPr>
          <p:cNvPr id="8" name="Freccia circolare in su 7"/>
          <p:cNvSpPr/>
          <p:nvPr/>
        </p:nvSpPr>
        <p:spPr>
          <a:xfrm rot="10800000">
            <a:off x="3260725" y="2636838"/>
            <a:ext cx="2879725" cy="10795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chemeClr val="tx1"/>
              </a:solidFill>
            </a:endParaRPr>
          </a:p>
        </p:txBody>
      </p:sp>
      <p:sp>
        <p:nvSpPr>
          <p:cNvPr id="9" name="Freccia a destra 8"/>
          <p:cNvSpPr/>
          <p:nvPr/>
        </p:nvSpPr>
        <p:spPr>
          <a:xfrm>
            <a:off x="6897688" y="3357563"/>
            <a:ext cx="1439862" cy="1008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0" name="Freccia angolare in su 9"/>
          <p:cNvSpPr/>
          <p:nvPr/>
        </p:nvSpPr>
        <p:spPr>
          <a:xfrm rot="16200000">
            <a:off x="6537176" y="3861047"/>
            <a:ext cx="1296144" cy="3456384"/>
          </a:xfrm>
          <a:prstGeom prst="bentUpArrow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1" name="Freccia angolare in su 10"/>
          <p:cNvSpPr/>
          <p:nvPr/>
        </p:nvSpPr>
        <p:spPr>
          <a:xfrm>
            <a:off x="704528" y="4797152"/>
            <a:ext cx="2880320" cy="1296145"/>
          </a:xfrm>
          <a:prstGeom prst="bentUpArrow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1065213" y="2997200"/>
            <a:ext cx="955675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it-IT" sz="2000" dirty="0">
                <a:solidFill>
                  <a:schemeClr val="accent3"/>
                </a:solidFill>
                <a:latin typeface="Arial" charset="0"/>
                <a:cs typeface="+mn-cs"/>
              </a:rPr>
              <a:t>INPUT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3451225" y="3660775"/>
            <a:ext cx="2581275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it-IT" sz="2000" dirty="0">
                <a:solidFill>
                  <a:schemeClr val="accent3"/>
                </a:solidFill>
                <a:latin typeface="Arial" charset="0"/>
                <a:cs typeface="+mn-cs"/>
              </a:rPr>
              <a:t>TRASFORMAZIONE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6897688" y="2974975"/>
            <a:ext cx="1239837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it-IT" sz="2000" dirty="0">
                <a:solidFill>
                  <a:schemeClr val="accent3"/>
                </a:solidFill>
                <a:latin typeface="Arial" charset="0"/>
                <a:cs typeface="+mn-cs"/>
              </a:rPr>
              <a:t>OUTPUT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3741738" y="5732463"/>
            <a:ext cx="1571625" cy="4016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it-IT" sz="2000" dirty="0">
                <a:solidFill>
                  <a:schemeClr val="accent3"/>
                </a:solidFill>
                <a:latin typeface="Arial" charset="0"/>
                <a:cs typeface="+mn-cs"/>
              </a:rPr>
              <a:t>FEEDBACK</a:t>
            </a:r>
          </a:p>
        </p:txBody>
      </p:sp>
    </p:spTree>
    <p:extLst>
      <p:ext uri="{BB962C8B-B14F-4D97-AF65-F5344CB8AC3E}">
        <p14:creationId xmlns:p14="http://schemas.microsoft.com/office/powerpoint/2010/main" val="294798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olo 1"/>
          <p:cNvSpPr>
            <a:spLocks noGrp="1"/>
          </p:cNvSpPr>
          <p:nvPr>
            <p:ph type="title"/>
          </p:nvPr>
        </p:nvSpPr>
        <p:spPr>
          <a:xfrm>
            <a:off x="495300" y="203200"/>
            <a:ext cx="8915400" cy="725488"/>
          </a:xfrm>
        </p:spPr>
        <p:txBody>
          <a:bodyPr/>
          <a:lstStyle/>
          <a:p>
            <a:r>
              <a:rPr lang="it-IT" smtClean="0"/>
              <a:t>Sottosistemi aziendali</a:t>
            </a:r>
          </a:p>
        </p:txBody>
      </p:sp>
      <p:sp>
        <p:nvSpPr>
          <p:cNvPr id="27651" name="Segnaposto numero diapositiva 2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fld id="{C81937B7-4364-4E2E-B954-6D7D3E775207}" type="slidenum">
              <a:rPr lang="it-IT" smtClean="0">
                <a:solidFill>
                  <a:schemeClr val="accent2"/>
                </a:solidFill>
              </a:rPr>
              <a:pPr eaLnBrk="1" hangingPunct="1">
                <a:defRPr/>
              </a:pPr>
              <a:t>15</a:t>
            </a:fld>
            <a:endParaRPr lang="it-IT" smtClean="0">
              <a:solidFill>
                <a:schemeClr val="accent2"/>
              </a:solidFill>
            </a:endParaRPr>
          </a:p>
        </p:txBody>
      </p:sp>
      <p:sp>
        <p:nvSpPr>
          <p:cNvPr id="6" name="Ovale 5"/>
          <p:cNvSpPr/>
          <p:nvPr/>
        </p:nvSpPr>
        <p:spPr>
          <a:xfrm>
            <a:off x="2936875" y="1989138"/>
            <a:ext cx="3959225" cy="396081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graphicFrame>
        <p:nvGraphicFramePr>
          <p:cNvPr id="5" name="Diagramma 4"/>
          <p:cNvGraphicFramePr/>
          <p:nvPr/>
        </p:nvGraphicFramePr>
        <p:xfrm>
          <a:off x="128464" y="836712"/>
          <a:ext cx="957706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Freccia bidirezionale orizzontale 6"/>
          <p:cNvSpPr/>
          <p:nvPr/>
        </p:nvSpPr>
        <p:spPr>
          <a:xfrm rot="19352605">
            <a:off x="5700713" y="2112963"/>
            <a:ext cx="1235075" cy="6477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6753225" y="1341438"/>
            <a:ext cx="2809875" cy="4000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it-IT" sz="2000" dirty="0">
                <a:solidFill>
                  <a:schemeClr val="accent3"/>
                </a:solidFill>
                <a:latin typeface="Arial" charset="0"/>
                <a:cs typeface="+mn-cs"/>
              </a:rPr>
              <a:t>AMBIENTE ESTERNO</a:t>
            </a:r>
          </a:p>
        </p:txBody>
      </p:sp>
    </p:spTree>
    <p:extLst>
      <p:ext uri="{BB962C8B-B14F-4D97-AF65-F5344CB8AC3E}">
        <p14:creationId xmlns:p14="http://schemas.microsoft.com/office/powerpoint/2010/main" val="63554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Stili manageriali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DB7773-FBDD-42FA-9F4E-8C1A65C2BF4C}" type="slidenum">
              <a:rPr lang="it-IT" smtClean="0"/>
              <a:pPr>
                <a:defRPr/>
              </a:pPr>
              <a:t>16</a:t>
            </a:fld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760" y="1268760"/>
            <a:ext cx="4464496" cy="4768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4602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olo 1"/>
          <p:cNvSpPr>
            <a:spLocks noGrp="1"/>
          </p:cNvSpPr>
          <p:nvPr>
            <p:ph type="title"/>
          </p:nvPr>
        </p:nvSpPr>
        <p:spPr>
          <a:xfrm>
            <a:off x="495300" y="203200"/>
            <a:ext cx="8915400" cy="725488"/>
          </a:xfrm>
        </p:spPr>
        <p:txBody>
          <a:bodyPr/>
          <a:lstStyle/>
          <a:p>
            <a:r>
              <a:rPr lang="it-IT" altLang="it-IT" dirty="0" smtClean="0"/>
              <a:t>Leadership situazionale</a:t>
            </a:r>
          </a:p>
        </p:txBody>
      </p:sp>
      <p:sp>
        <p:nvSpPr>
          <p:cNvPr id="48131" name="Segnaposto numero diapositiva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1B587C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1B587C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q"/>
              <a:defRPr>
                <a:solidFill>
                  <a:srgbClr val="1B587C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1B587C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1B587C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1B587C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1B587C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1B587C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1B587C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94E9957-120D-4E20-8600-FBA0B83DA283}" type="slidenum">
              <a:rPr lang="it-IT" altLang="it-IT" sz="1400" smtClean="0">
                <a:solidFill>
                  <a:schemeClr val="accent2"/>
                </a:solidFill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it-IT" altLang="it-IT" sz="1400" smtClean="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438" y="1071563"/>
            <a:ext cx="4684712" cy="491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31270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 paradossi del lavoro manageriale: l’approccio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B7773-FBDD-42FA-9F4E-8C1A65C2BF4C}" type="slidenum">
              <a:rPr lang="it-IT" smtClean="0"/>
              <a:pPr/>
              <a:t>18</a:t>
            </a:fld>
            <a:endParaRPr lang="it-IT"/>
          </a:p>
        </p:txBody>
      </p:sp>
      <p:sp>
        <p:nvSpPr>
          <p:cNvPr id="28" name="Rettangolo 27"/>
          <p:cNvSpPr/>
          <p:nvPr/>
        </p:nvSpPr>
        <p:spPr>
          <a:xfrm>
            <a:off x="704528" y="1052736"/>
            <a:ext cx="87849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3888" lvl="1" indent="-449263">
              <a:lnSpc>
                <a:spcPct val="1500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it-IT" sz="2000" dirty="0">
                <a:solidFill>
                  <a:schemeClr val="accent3"/>
                </a:solidFill>
              </a:rPr>
              <a:t>Visione sistemica o visione di </a:t>
            </a:r>
            <a:r>
              <a:rPr lang="it-IT" sz="2000" dirty="0" smtClean="0">
                <a:solidFill>
                  <a:schemeClr val="accent3"/>
                </a:solidFill>
              </a:rPr>
              <a:t>dettaglio? Come si può approfondire quando si è sempre sotto pressione per concludere?</a:t>
            </a:r>
            <a:endParaRPr lang="it-IT" sz="2000" dirty="0">
              <a:solidFill>
                <a:schemeClr val="accent3"/>
              </a:solidFill>
            </a:endParaRPr>
          </a:p>
          <a:p>
            <a:pPr marL="623888" lvl="1" indent="-449263">
              <a:lnSpc>
                <a:spcPct val="1500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it-IT" sz="2000" dirty="0">
                <a:solidFill>
                  <a:schemeClr val="accent3"/>
                </a:solidFill>
              </a:rPr>
              <a:t>Pianificare per ridurre il caos o “</a:t>
            </a:r>
            <a:r>
              <a:rPr lang="it-IT" sz="2000" dirty="0" err="1">
                <a:solidFill>
                  <a:schemeClr val="accent3"/>
                </a:solidFill>
              </a:rPr>
              <a:t>surfare</a:t>
            </a:r>
            <a:r>
              <a:rPr lang="it-IT" sz="2000" dirty="0">
                <a:solidFill>
                  <a:schemeClr val="accent3"/>
                </a:solidFill>
              </a:rPr>
              <a:t>” sui problemi</a:t>
            </a:r>
            <a:r>
              <a:rPr lang="it-IT" sz="2000" dirty="0" smtClean="0">
                <a:solidFill>
                  <a:schemeClr val="accent3"/>
                </a:solidFill>
              </a:rPr>
              <a:t>? Come pianificare e definire la strategia, o semplicemente pensare o anticipare i problemi, quando si ha un lavoro dal ritmo così frenetico?</a:t>
            </a:r>
            <a:endParaRPr lang="it-IT" sz="2000" dirty="0">
              <a:solidFill>
                <a:schemeClr val="accent3"/>
              </a:solidFill>
            </a:endParaRPr>
          </a:p>
          <a:p>
            <a:pPr marL="623888" lvl="1" indent="-449263">
              <a:lnSpc>
                <a:spcPct val="1500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it-IT" sz="2000" dirty="0">
                <a:solidFill>
                  <a:schemeClr val="accent3"/>
                </a:solidFill>
              </a:rPr>
              <a:t>Parcellizzare i problemi o dipingere un quadro complessivo</a:t>
            </a:r>
            <a:r>
              <a:rPr lang="it-IT" sz="2000" dirty="0" smtClean="0">
                <a:solidFill>
                  <a:schemeClr val="accent3"/>
                </a:solidFill>
              </a:rPr>
              <a:t>? Dove trovare la sintesi in un mondo che l’analisi scompone sistematicamente?</a:t>
            </a:r>
            <a:endParaRPr lang="it-IT" sz="2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44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 paradossi del lavoro manageriale: la distanza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B7773-FBDD-42FA-9F4E-8C1A65C2BF4C}" type="slidenum">
              <a:rPr lang="it-IT" smtClean="0"/>
              <a:pPr/>
              <a:t>19</a:t>
            </a:fld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632520" y="908720"/>
            <a:ext cx="87849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3888" lvl="1" indent="-449263">
              <a:lnSpc>
                <a:spcPct val="1500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it-IT" sz="2000" dirty="0" smtClean="0">
                <a:solidFill>
                  <a:schemeClr val="accent3"/>
                </a:solidFill>
              </a:rPr>
              <a:t>Come restare connessi con la realtà? Come </a:t>
            </a:r>
            <a:r>
              <a:rPr lang="it-IT" sz="2000" dirty="0">
                <a:solidFill>
                  <a:schemeClr val="accent3"/>
                </a:solidFill>
              </a:rPr>
              <a:t>tenersi informati se la gestione manageriale per sua natura ti allontana dai problemi?</a:t>
            </a:r>
          </a:p>
          <a:p>
            <a:pPr marL="623888" lvl="1" indent="-449263">
              <a:lnSpc>
                <a:spcPct val="1500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it-IT" sz="2000" dirty="0" smtClean="0">
                <a:solidFill>
                  <a:schemeClr val="accent3"/>
                </a:solidFill>
              </a:rPr>
              <a:t>Come attivare processi di delega consapevoli? Come </a:t>
            </a:r>
            <a:r>
              <a:rPr lang="it-IT" sz="2000" dirty="0">
                <a:solidFill>
                  <a:schemeClr val="accent3"/>
                </a:solidFill>
              </a:rPr>
              <a:t>e perché delegare se sono il più competente ed il più informato?</a:t>
            </a:r>
          </a:p>
          <a:p>
            <a:pPr marL="623888" lvl="1" indent="-449263">
              <a:lnSpc>
                <a:spcPct val="1500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it-IT" sz="2000" dirty="0">
                <a:solidFill>
                  <a:schemeClr val="accent3"/>
                </a:solidFill>
              </a:rPr>
              <a:t>Come gestire qualcosa difficile da misurare? Oppure come gestire in un ambiente organizzativo poco avvezzo alla valutazione</a:t>
            </a:r>
            <a:r>
              <a:rPr lang="it-IT" sz="2000" dirty="0" smtClean="0">
                <a:solidFill>
                  <a:schemeClr val="accent3"/>
                </a:solidFill>
              </a:rPr>
              <a:t>? Come evitare una valutazione lontana dai fatti?</a:t>
            </a:r>
            <a:endParaRPr lang="it-IT" sz="2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03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495300" y="203200"/>
            <a:ext cx="8915400" cy="725488"/>
          </a:xfrm>
        </p:spPr>
        <p:txBody>
          <a:bodyPr/>
          <a:lstStyle/>
          <a:p>
            <a:r>
              <a:rPr lang="it-IT" dirty="0" smtClean="0"/>
              <a:t>Il programma del corso</a:t>
            </a:r>
          </a:p>
        </p:txBody>
      </p:sp>
      <p:sp>
        <p:nvSpPr>
          <p:cNvPr id="7171" name="Segnaposto numero diapositiva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83D9427-809C-4C53-8BF2-3E2A1D33C3D4}" type="slidenum">
              <a:rPr lang="it-IT" smtClean="0">
                <a:solidFill>
                  <a:schemeClr val="accent2"/>
                </a:solidFill>
              </a:rPr>
              <a:pPr eaLnBrk="1" hangingPunct="1"/>
              <a:t>2</a:t>
            </a:fld>
            <a:endParaRPr lang="it-IT" smtClean="0">
              <a:solidFill>
                <a:schemeClr val="accent2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632520" y="836712"/>
            <a:ext cx="892899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it-IT" dirty="0">
                <a:solidFill>
                  <a:schemeClr val="accent3"/>
                </a:solidFill>
              </a:rPr>
              <a:t>Una panoramica sul lavoro manageriale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it-IT" dirty="0">
                <a:solidFill>
                  <a:schemeClr val="accent3"/>
                </a:solidFill>
              </a:rPr>
              <a:t>Il fattore internet ed il fattore telefonia mobile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it-IT" dirty="0">
                <a:solidFill>
                  <a:schemeClr val="accent3"/>
                </a:solidFill>
              </a:rPr>
              <a:t>Un modello interpretativo: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accent3"/>
                </a:solidFill>
              </a:rPr>
              <a:t>Gestire l’informazione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accent3"/>
                </a:solidFill>
              </a:rPr>
              <a:t>Gestire le persone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accent3"/>
                </a:solidFill>
              </a:rPr>
              <a:t>Agire direttamente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it-IT" dirty="0">
                <a:solidFill>
                  <a:schemeClr val="accent3"/>
                </a:solidFill>
              </a:rPr>
              <a:t>Stili di gestione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it-IT" dirty="0">
                <a:solidFill>
                  <a:schemeClr val="accent3"/>
                </a:solidFill>
              </a:rPr>
              <a:t>I dilemmi della gestione manageriale: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accent3"/>
                </a:solidFill>
              </a:rPr>
              <a:t>Visione sistemica o visione di dettaglio?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accent3"/>
                </a:solidFill>
              </a:rPr>
              <a:t>Pianificare per ridurre il caos o “</a:t>
            </a:r>
            <a:r>
              <a:rPr lang="it-IT" dirty="0" err="1">
                <a:solidFill>
                  <a:schemeClr val="accent3"/>
                </a:solidFill>
              </a:rPr>
              <a:t>surfare</a:t>
            </a:r>
            <a:r>
              <a:rPr lang="it-IT" dirty="0">
                <a:solidFill>
                  <a:schemeClr val="accent3"/>
                </a:solidFill>
              </a:rPr>
              <a:t>” sui problemi?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accent3"/>
                </a:solidFill>
              </a:rPr>
              <a:t>Parcellizzare i problemi o dipingere un quadro complessivo?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accent3"/>
                </a:solidFill>
              </a:rPr>
              <a:t>Come tenersi informati se la gestione manageriale per sua natura ti allontana dai problemi?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accent3"/>
                </a:solidFill>
              </a:rPr>
              <a:t>Come e perché delegare se sono il più competente ed il più informato?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accent3"/>
                </a:solidFill>
              </a:rPr>
              <a:t>Come gestire qualcosa difficile da misurare? Oppure come gestire in un ambiente organizzativo poco avvezzo alla valutazione?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accent3"/>
                </a:solidFill>
              </a:rPr>
              <a:t>Come fare ordine nel caos del lavoro manageriale?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accent3"/>
                </a:solidFill>
              </a:rPr>
              <a:t>Come attivare meccanismi di controllo che non inibiscano la creatività?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dirty="0">
                <a:solidFill>
                  <a:schemeClr val="accent3"/>
                </a:solidFill>
              </a:rPr>
              <a:t>Come stare nel cambiamento?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it-IT" dirty="0">
                <a:solidFill>
                  <a:schemeClr val="accent3"/>
                </a:solidFill>
              </a:rPr>
              <a:t>Analisi di casi concreti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it-IT" dirty="0">
                <a:solidFill>
                  <a:schemeClr val="accent3"/>
                </a:solidFill>
              </a:rPr>
              <a:t>Conclusioni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 proposito di comunicazione organizzativa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DB7773-FBDD-42FA-9F4E-8C1A65C2BF4C}" type="slidenum">
              <a:rPr lang="it-IT" smtClean="0"/>
              <a:pPr>
                <a:defRPr/>
              </a:pPr>
              <a:t>20</a:t>
            </a:fld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28"/>
          <a:stretch/>
        </p:blipFill>
        <p:spPr>
          <a:xfrm>
            <a:off x="1064568" y="1124743"/>
            <a:ext cx="7632848" cy="4487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0836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03200"/>
            <a:ext cx="8915400" cy="1065560"/>
          </a:xfrm>
        </p:spPr>
        <p:txBody>
          <a:bodyPr/>
          <a:lstStyle/>
          <a:p>
            <a:r>
              <a:rPr lang="it-IT" dirty="0" smtClean="0"/>
              <a:t>I paradossi del lavoro manageriale: </a:t>
            </a:r>
            <a:br>
              <a:rPr lang="it-IT" dirty="0" smtClean="0"/>
            </a:br>
            <a:r>
              <a:rPr lang="it-IT" dirty="0" smtClean="0"/>
              <a:t>ordine, creatività e cambiamento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B7773-FBDD-42FA-9F4E-8C1A65C2BF4C}" type="slidenum">
              <a:rPr lang="it-IT" smtClean="0"/>
              <a:pPr/>
              <a:t>21</a:t>
            </a:fld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560512" y="1340768"/>
            <a:ext cx="87129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3888" lvl="1" indent="-449263">
              <a:lnSpc>
                <a:spcPct val="1500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it-IT" sz="2000" dirty="0">
                <a:solidFill>
                  <a:schemeClr val="accent3"/>
                </a:solidFill>
              </a:rPr>
              <a:t>Come fare ordine nel caos del lavoro manageriale</a:t>
            </a:r>
            <a:r>
              <a:rPr lang="it-IT" sz="2000" dirty="0" smtClean="0">
                <a:solidFill>
                  <a:schemeClr val="accent3"/>
                </a:solidFill>
              </a:rPr>
              <a:t>? Come agire con decisione nella complessità?</a:t>
            </a:r>
            <a:endParaRPr lang="it-IT" sz="2000" dirty="0">
              <a:solidFill>
                <a:schemeClr val="accent3"/>
              </a:solidFill>
            </a:endParaRPr>
          </a:p>
          <a:p>
            <a:pPr marL="623888" lvl="1" indent="-449263">
              <a:lnSpc>
                <a:spcPct val="1500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it-IT" sz="2000" dirty="0">
                <a:solidFill>
                  <a:schemeClr val="accent3"/>
                </a:solidFill>
              </a:rPr>
              <a:t>Come attivare meccanismi di controllo che non inibiscano la creatività?</a:t>
            </a:r>
          </a:p>
          <a:p>
            <a:pPr marL="623888" lvl="1" indent="-449263">
              <a:lnSpc>
                <a:spcPct val="1500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it-IT" sz="2000" dirty="0">
                <a:solidFill>
                  <a:schemeClr val="accent3"/>
                </a:solidFill>
              </a:rPr>
              <a:t>Come stare nel </a:t>
            </a:r>
            <a:r>
              <a:rPr lang="it-IT" sz="2000" dirty="0" smtClean="0">
                <a:solidFill>
                  <a:schemeClr val="accent3"/>
                </a:solidFill>
              </a:rPr>
              <a:t>cambiamento quando serve anche continuità?</a:t>
            </a:r>
            <a:endParaRPr lang="it-IT" sz="2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2295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Una cornice teorica per l’efficacia manageriale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DB7773-FBDD-42FA-9F4E-8C1A65C2BF4C}" type="slidenum">
              <a:rPr lang="it-IT" smtClean="0"/>
              <a:pPr>
                <a:defRPr/>
              </a:pPr>
              <a:t>22</a:t>
            </a:fld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36" y="980728"/>
            <a:ext cx="7934642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4281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Energia: questo non è un lavoro per pigri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DB7773-FBDD-42FA-9F4E-8C1A65C2BF4C}" type="slidenum">
              <a:rPr lang="it-IT" smtClean="0"/>
              <a:pPr>
                <a:defRPr/>
              </a:pPr>
              <a:t>23</a:t>
            </a:fld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632520" y="1196752"/>
            <a:ext cx="8784977" cy="186204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 smtClean="0">
                <a:solidFill>
                  <a:schemeClr val="accent3"/>
                </a:solidFill>
              </a:rPr>
              <a:t>Serve energia per tenersi informati pur rimanendo a distanza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 smtClean="0">
                <a:solidFill>
                  <a:schemeClr val="accent3"/>
                </a:solidFill>
              </a:rPr>
              <a:t>Serve energia per promuovere il cambiamento e, contemporaneamente garantire stabilità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endParaRPr lang="it-IT" sz="2000" dirty="0">
              <a:solidFill>
                <a:schemeClr val="accent3"/>
              </a:solidFill>
            </a:endParaRPr>
          </a:p>
          <a:p>
            <a:pPr algn="ctr">
              <a:spcBef>
                <a:spcPts val="600"/>
              </a:spcBef>
            </a:pPr>
            <a:r>
              <a:rPr lang="it-IT" sz="2000" dirty="0" smtClean="0">
                <a:solidFill>
                  <a:schemeClr val="accent3"/>
                </a:solidFill>
              </a:rPr>
              <a:t>L’ENERGIA SOSTIENE TUTTI GLI ALTRI ELEMENTI</a:t>
            </a:r>
          </a:p>
        </p:txBody>
      </p:sp>
    </p:spTree>
    <p:extLst>
      <p:ext uri="{BB962C8B-B14F-4D97-AF65-F5344CB8AC3E}">
        <p14:creationId xmlns:p14="http://schemas.microsoft.com/office/powerpoint/2010/main" val="18925707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Riflessione: pensare con la propria testa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DB7773-FBDD-42FA-9F4E-8C1A65C2BF4C}" type="slidenum">
              <a:rPr lang="it-IT" smtClean="0"/>
              <a:pPr>
                <a:defRPr/>
              </a:pPr>
              <a:t>24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632520" y="1196752"/>
            <a:ext cx="8784977" cy="216982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 smtClean="0">
                <a:solidFill>
                  <a:schemeClr val="accent3"/>
                </a:solidFill>
              </a:rPr>
              <a:t>Riflettere, imparare dall’esperienza, esplorare possibilità, cambiare opzione rapidamente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 smtClean="0">
                <a:solidFill>
                  <a:schemeClr val="accent3"/>
                </a:solidFill>
              </a:rPr>
              <a:t>Occorre trovare il modo e il tempo di essere riflessivi in un lavoro che, per sua natura, lo rende difficile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endParaRPr lang="it-IT" sz="2000" dirty="0">
              <a:solidFill>
                <a:schemeClr val="accent3"/>
              </a:solidFill>
            </a:endParaRPr>
          </a:p>
          <a:p>
            <a:pPr algn="ctr">
              <a:spcBef>
                <a:spcPts val="600"/>
              </a:spcBef>
            </a:pPr>
            <a:r>
              <a:rPr lang="it-IT" sz="2000" dirty="0" smtClean="0">
                <a:solidFill>
                  <a:schemeClr val="accent3"/>
                </a:solidFill>
              </a:rPr>
              <a:t>LA RIFLESSIONE GUIDA IL LAVORO MANAGERIALE</a:t>
            </a:r>
          </a:p>
        </p:txBody>
      </p:sp>
    </p:spTree>
    <p:extLst>
      <p:ext uri="{BB962C8B-B14F-4D97-AF65-F5344CB8AC3E}">
        <p14:creationId xmlns:p14="http://schemas.microsoft.com/office/powerpoint/2010/main" val="27396452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Analisi: rifuggire dalla condanna alla superficialità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DB7773-FBDD-42FA-9F4E-8C1A65C2BF4C}" type="slidenum">
              <a:rPr lang="it-IT" smtClean="0"/>
              <a:pPr>
                <a:defRPr/>
              </a:pPr>
              <a:t>25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632519" y="1052736"/>
            <a:ext cx="8784977" cy="286232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 smtClean="0">
                <a:solidFill>
                  <a:schemeClr val="accent3"/>
                </a:solidFill>
              </a:rPr>
              <a:t>Cercare la chiave per una gestione manageriale efficace nella sola analisi può essere fuorviante, ma pensare di trovarla nell’oscurità dell’intuizione non è più sensato.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 smtClean="0">
                <a:solidFill>
                  <a:schemeClr val="accent3"/>
                </a:solidFill>
              </a:rPr>
              <a:t>Caos calcolato, disordine controllato, capacità di concettualizzare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 smtClean="0">
                <a:solidFill>
                  <a:schemeClr val="accent3"/>
                </a:solidFill>
              </a:rPr>
              <a:t>Sfuggire al «concretismo»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endParaRPr lang="it-IT" sz="2000" dirty="0">
              <a:solidFill>
                <a:schemeClr val="accent3"/>
              </a:solidFill>
            </a:endParaRPr>
          </a:p>
          <a:p>
            <a:pPr algn="ctr">
              <a:spcBef>
                <a:spcPts val="600"/>
              </a:spcBef>
            </a:pPr>
            <a:r>
              <a:rPr lang="it-IT" sz="2000" dirty="0" smtClean="0">
                <a:solidFill>
                  <a:schemeClr val="accent3"/>
                </a:solidFill>
              </a:rPr>
              <a:t>L’ANALISI DISTANZIA DALLA CONCRETEZZA DELL’ESPERIENZA, </a:t>
            </a:r>
            <a:br>
              <a:rPr lang="it-IT" sz="2000" dirty="0" smtClean="0">
                <a:solidFill>
                  <a:schemeClr val="accent3"/>
                </a:solidFill>
              </a:rPr>
            </a:br>
            <a:r>
              <a:rPr lang="it-IT" sz="2000" dirty="0" smtClean="0">
                <a:solidFill>
                  <a:schemeClr val="accent3"/>
                </a:solidFill>
              </a:rPr>
              <a:t>NON ABUSARNE</a:t>
            </a:r>
          </a:p>
        </p:txBody>
      </p:sp>
    </p:spTree>
    <p:extLst>
      <p:ext uri="{BB962C8B-B14F-4D97-AF65-F5344CB8AC3E}">
        <p14:creationId xmlns:p14="http://schemas.microsoft.com/office/powerpoint/2010/main" val="5149285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Mondanità: esiste il mondo fuori dall’azienda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DB7773-FBDD-42FA-9F4E-8C1A65C2BF4C}" type="slidenum">
              <a:rPr lang="it-IT" smtClean="0"/>
              <a:pPr>
                <a:defRPr/>
              </a:pPr>
              <a:t>26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632519" y="1052736"/>
            <a:ext cx="8784977" cy="293926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 smtClean="0">
                <a:solidFill>
                  <a:schemeClr val="accent3"/>
                </a:solidFill>
              </a:rPr>
              <a:t>Superare i confini con le persone e le funzioni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 smtClean="0">
                <a:solidFill>
                  <a:schemeClr val="accent3"/>
                </a:solidFill>
              </a:rPr>
              <a:t>Comprendere l’ambiente esterno all’organizzazione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 smtClean="0">
                <a:solidFill>
                  <a:schemeClr val="accent3"/>
                </a:solidFill>
              </a:rPr>
              <a:t>Coltivare interessi fuori dal lavoro per alimentare la creatività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 smtClean="0">
                <a:solidFill>
                  <a:schemeClr val="accent3"/>
                </a:solidFill>
              </a:rPr>
              <a:t>Cogliere le sfumature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endParaRPr lang="it-IT" sz="2000" dirty="0">
              <a:solidFill>
                <a:schemeClr val="accent3"/>
              </a:solidFill>
            </a:endParaRPr>
          </a:p>
          <a:p>
            <a:pPr algn="ctr">
              <a:spcBef>
                <a:spcPts val="600"/>
              </a:spcBef>
            </a:pPr>
            <a:r>
              <a:rPr lang="it-IT" sz="2000" dirty="0" smtClean="0">
                <a:solidFill>
                  <a:schemeClr val="accent3"/>
                </a:solidFill>
              </a:rPr>
              <a:t>LA MONDANITA’ CI RENDE CAPACI DI OSSERVARE LA NOSTRA ORGANIZZAZIONE CON OCCHI NUOVI, CI RENDE CAPACI DI CAMBIARE I NOSTRI PARADIGMI</a:t>
            </a:r>
          </a:p>
        </p:txBody>
      </p:sp>
    </p:spTree>
    <p:extLst>
      <p:ext uri="{BB962C8B-B14F-4D97-AF65-F5344CB8AC3E}">
        <p14:creationId xmlns:p14="http://schemas.microsoft.com/office/powerpoint/2010/main" val="7523863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Collaborazione: aiutare le persone a dare il meglio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DB7773-FBDD-42FA-9F4E-8C1A65C2BF4C}" type="slidenum">
              <a:rPr lang="it-IT" smtClean="0"/>
              <a:pPr>
                <a:defRPr/>
              </a:pPr>
              <a:t>27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632519" y="908720"/>
            <a:ext cx="8784977" cy="547842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 smtClean="0">
                <a:solidFill>
                  <a:schemeClr val="accent3"/>
                </a:solidFill>
              </a:rPr>
              <a:t>La gestione manageriale non consiste nel controllare le persone. Piuttosto consiste nel fare in modo che le altre persone collaborino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>
                <a:solidFill>
                  <a:schemeClr val="accent3"/>
                </a:solidFill>
              </a:rPr>
              <a:t>I manager sono importanti nella misura in cui aiutano le altre persone a essere importanti.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>
                <a:solidFill>
                  <a:schemeClr val="accent3"/>
                </a:solidFill>
              </a:rPr>
              <a:t>Un’organizzazione è una rete interattiva, non una gerarchia verticale. I manager efficaci lavorano attraverso la rete, non restano seduti in cima.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>
                <a:solidFill>
                  <a:schemeClr val="accent3"/>
                </a:solidFill>
              </a:rPr>
              <a:t>Da questa rete emergono delle strategie quando le persone risolvono </a:t>
            </a:r>
            <a:r>
              <a:rPr lang="it-IT" sz="2000" dirty="0" smtClean="0">
                <a:solidFill>
                  <a:schemeClr val="accent3"/>
                </a:solidFill>
              </a:rPr>
              <a:t>piccoli </a:t>
            </a:r>
            <a:r>
              <a:rPr lang="it-IT" sz="2000" dirty="0">
                <a:solidFill>
                  <a:schemeClr val="accent3"/>
                </a:solidFill>
              </a:rPr>
              <a:t>problemi che possono originare grandi iniziative; anche la cosiddetta implementazione alimenta la formulazione delle strategie.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>
                <a:solidFill>
                  <a:schemeClr val="accent3"/>
                </a:solidFill>
              </a:rPr>
              <a:t>Gestire significa aiutare le persone a esprimere l’energia che sta </a:t>
            </a:r>
            <a:r>
              <a:rPr lang="it-IT" sz="2000" dirty="0" smtClean="0">
                <a:solidFill>
                  <a:schemeClr val="accent3"/>
                </a:solidFill>
              </a:rPr>
              <a:t>naturalmente </a:t>
            </a:r>
            <a:r>
              <a:rPr lang="it-IT" sz="2000" dirty="0">
                <a:solidFill>
                  <a:schemeClr val="accent3"/>
                </a:solidFill>
              </a:rPr>
              <a:t>dentro di loro. Gestire significa quindi coinvolgere, sulla base di un giudizio radicato nel contesto.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>
                <a:solidFill>
                  <a:schemeClr val="accent3"/>
                </a:solidFill>
              </a:rPr>
              <a:t>La leadership è una fiducia consacrata che si ottiene con il rispetto per gli altri</a:t>
            </a:r>
            <a:r>
              <a:rPr lang="it-IT" sz="2000" dirty="0" smtClean="0">
                <a:solidFill>
                  <a:schemeClr val="accent3"/>
                </a:solidFill>
              </a:rPr>
              <a:t>.</a:t>
            </a:r>
          </a:p>
          <a:p>
            <a:pPr algn="ctr">
              <a:spcBef>
                <a:spcPts val="600"/>
              </a:spcBef>
            </a:pPr>
            <a:r>
              <a:rPr lang="it-IT" sz="2000" dirty="0" smtClean="0">
                <a:solidFill>
                  <a:schemeClr val="accent3"/>
                </a:solidFill>
              </a:rPr>
              <a:t>COLLABORAZIONE E DELEGA PER SFUGGIRE AL </a:t>
            </a:r>
            <a:br>
              <a:rPr lang="it-IT" sz="2000" dirty="0" smtClean="0">
                <a:solidFill>
                  <a:schemeClr val="accent3"/>
                </a:solidFill>
              </a:rPr>
            </a:br>
            <a:r>
              <a:rPr lang="it-IT" sz="2000" dirty="0" smtClean="0">
                <a:solidFill>
                  <a:schemeClr val="accent3"/>
                </a:solidFill>
              </a:rPr>
              <a:t>MICRO MANAGEMENT</a:t>
            </a:r>
          </a:p>
        </p:txBody>
      </p:sp>
    </p:spTree>
    <p:extLst>
      <p:ext uri="{BB962C8B-B14F-4D97-AF65-F5344CB8AC3E}">
        <p14:creationId xmlns:p14="http://schemas.microsoft.com/office/powerpoint/2010/main" val="8350994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Proattività: entrare nell’azione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DB7773-FBDD-42FA-9F4E-8C1A65C2BF4C}" type="slidenum">
              <a:rPr lang="it-IT" smtClean="0"/>
              <a:pPr>
                <a:defRPr/>
              </a:pPr>
              <a:t>28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632519" y="1052736"/>
            <a:ext cx="8784977" cy="31700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 smtClean="0">
                <a:solidFill>
                  <a:schemeClr val="accent3"/>
                </a:solidFill>
              </a:rPr>
              <a:t>Il lavoro manageriale è </a:t>
            </a:r>
            <a:r>
              <a:rPr lang="it-IT" sz="2000" dirty="0" err="1" smtClean="0">
                <a:solidFill>
                  <a:schemeClr val="accent3"/>
                </a:solidFill>
              </a:rPr>
              <a:t>medit</a:t>
            </a:r>
            <a:r>
              <a:rPr lang="it-IT" sz="2000" dirty="0" smtClean="0">
                <a:solidFill>
                  <a:schemeClr val="accent3"/>
                </a:solidFill>
              </a:rPr>
              <a:t>-azione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 smtClean="0">
                <a:solidFill>
                  <a:schemeClr val="accent3"/>
                </a:solidFill>
              </a:rPr>
              <a:t>I manager efficaci, a prescindere dal posto che occupano nella gerarchia e da quanto possano sembrare vincolati, afferrano tutte le occasioni di libertà che incontrano e se ne avvalgono con decisione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 smtClean="0">
                <a:solidFill>
                  <a:schemeClr val="accent3"/>
                </a:solidFill>
              </a:rPr>
              <a:t>I manager efficaci sono agenti di cambiamento non bersagli del cambiamento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endParaRPr lang="it-IT" sz="2000" dirty="0">
              <a:solidFill>
                <a:schemeClr val="accent3"/>
              </a:solidFill>
            </a:endParaRPr>
          </a:p>
          <a:p>
            <a:pPr algn="ctr">
              <a:spcBef>
                <a:spcPts val="600"/>
              </a:spcBef>
            </a:pPr>
            <a:r>
              <a:rPr lang="it-IT" sz="2000" dirty="0" smtClean="0">
                <a:solidFill>
                  <a:schemeClr val="accent3"/>
                </a:solidFill>
              </a:rPr>
              <a:t>LA PROATTIVITA’ CI FA ENTRARE NEL VIVO, IMPEDISCE LA SOLITUDINE DEL MACRO MANAGEMENT</a:t>
            </a:r>
          </a:p>
        </p:txBody>
      </p:sp>
    </p:spTree>
    <p:extLst>
      <p:ext uri="{BB962C8B-B14F-4D97-AF65-F5344CB8AC3E}">
        <p14:creationId xmlns:p14="http://schemas.microsoft.com/office/powerpoint/2010/main" val="35399014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Integrare: la competenza è il prodotto di un sistema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DB7773-FBDD-42FA-9F4E-8C1A65C2BF4C}" type="slidenum">
              <a:rPr lang="it-IT" smtClean="0"/>
              <a:pPr>
                <a:defRPr/>
              </a:pPr>
              <a:t>29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632519" y="1052736"/>
            <a:ext cx="8784977" cy="286232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 smtClean="0">
                <a:solidFill>
                  <a:schemeClr val="accent3"/>
                </a:solidFill>
              </a:rPr>
              <a:t>La gestione manageriale richiede di integrare in tempo reale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 smtClean="0">
                <a:solidFill>
                  <a:schemeClr val="accent3"/>
                </a:solidFill>
              </a:rPr>
              <a:t>Un obiettivo della gestione manageriale è la sintesi tra opposti, tra funzioni, tra persone, tra approcci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r>
              <a:rPr lang="it-IT" sz="2000" dirty="0" smtClean="0">
                <a:solidFill>
                  <a:schemeClr val="accent3"/>
                </a:solidFill>
              </a:rPr>
              <a:t>In altre parole: ricerca dell’equilibrio</a:t>
            </a:r>
          </a:p>
          <a:p>
            <a:pPr marL="174625" indent="-174625">
              <a:spcBef>
                <a:spcPts val="600"/>
              </a:spcBef>
              <a:buFont typeface="Wingdings" pitchFamily="2" charset="2"/>
              <a:buChar char="§"/>
            </a:pPr>
            <a:endParaRPr lang="it-IT" sz="2000" dirty="0">
              <a:solidFill>
                <a:schemeClr val="accent3"/>
              </a:solidFill>
            </a:endParaRPr>
          </a:p>
          <a:p>
            <a:pPr algn="ctr">
              <a:spcBef>
                <a:spcPts val="600"/>
              </a:spcBef>
            </a:pPr>
            <a:r>
              <a:rPr lang="it-IT" sz="2000" dirty="0" smtClean="0">
                <a:solidFill>
                  <a:schemeClr val="accent3"/>
                </a:solidFill>
              </a:rPr>
              <a:t>LA CAPACITA’ D’INTEGRARE HA A CHE FARE CON LA CULTURA ORGANIZZATIVA E CON LA CAPACITA’ DI TENERE INSIEME DIVERSITA’ E SPINTE CENTRIFUGHE</a:t>
            </a:r>
          </a:p>
        </p:txBody>
      </p:sp>
    </p:spTree>
    <p:extLst>
      <p:ext uri="{BB962C8B-B14F-4D97-AF65-F5344CB8AC3E}">
        <p14:creationId xmlns:p14="http://schemas.microsoft.com/office/powerpoint/2010/main" val="3001727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Gianmarco Falzi\AppData\Local\Microsoft\Windows\Temporary Internet Files\Content.IE5\GM4WNBVQ\MM900309805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656" y="3326143"/>
            <a:ext cx="1066800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Una mappa per il corso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DB7773-FBDD-42FA-9F4E-8C1A65C2BF4C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  <p:grpSp>
        <p:nvGrpSpPr>
          <p:cNvPr id="15" name="Gruppo 14"/>
          <p:cNvGrpSpPr/>
          <p:nvPr/>
        </p:nvGrpSpPr>
        <p:grpSpPr>
          <a:xfrm>
            <a:off x="7626938" y="4354843"/>
            <a:ext cx="1862566" cy="1450421"/>
            <a:chOff x="7486417" y="3455433"/>
            <a:chExt cx="1862566" cy="1450421"/>
          </a:xfrm>
        </p:grpSpPr>
        <p:pic>
          <p:nvPicPr>
            <p:cNvPr id="12" name="Immagine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821"/>
            <a:stretch/>
          </p:blipFill>
          <p:spPr>
            <a:xfrm>
              <a:off x="7486417" y="3455433"/>
              <a:ext cx="1862566" cy="1450421"/>
            </a:xfrm>
            <a:prstGeom prst="rect">
              <a:avLst/>
            </a:prstGeom>
          </p:spPr>
        </p:pic>
        <p:sp>
          <p:nvSpPr>
            <p:cNvPr id="13" name="CasellaDiTesto 12"/>
            <p:cNvSpPr txBox="1"/>
            <p:nvPr/>
          </p:nvSpPr>
          <p:spPr>
            <a:xfrm>
              <a:off x="7598405" y="4505744"/>
              <a:ext cx="1638590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it-IT" sz="2000" dirty="0"/>
                <a:t>C</a:t>
              </a:r>
              <a:r>
                <a:rPr lang="it-IT" sz="2000" dirty="0" smtClean="0"/>
                <a:t>ompetenze</a:t>
              </a:r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2768295" y="4797152"/>
            <a:ext cx="1896673" cy="1261491"/>
            <a:chOff x="7685179" y="1556803"/>
            <a:chExt cx="1896673" cy="1261491"/>
          </a:xfrm>
        </p:grpSpPr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97411" y="1556803"/>
              <a:ext cx="1672209" cy="1261491"/>
            </a:xfrm>
            <a:prstGeom prst="rect">
              <a:avLst/>
            </a:prstGeom>
          </p:spPr>
        </p:pic>
        <p:sp>
          <p:nvSpPr>
            <p:cNvPr id="18" name="CasellaDiTesto 17"/>
            <p:cNvSpPr txBox="1"/>
            <p:nvPr/>
          </p:nvSpPr>
          <p:spPr>
            <a:xfrm>
              <a:off x="7685179" y="2418184"/>
              <a:ext cx="1896673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it-IT" sz="2000" dirty="0" smtClean="0"/>
                <a:t>Leve gestionali</a:t>
              </a:r>
            </a:p>
          </p:txBody>
        </p:sp>
      </p:grpSp>
      <p:grpSp>
        <p:nvGrpSpPr>
          <p:cNvPr id="14" name="Gruppo 13"/>
          <p:cNvGrpSpPr/>
          <p:nvPr/>
        </p:nvGrpSpPr>
        <p:grpSpPr>
          <a:xfrm>
            <a:off x="785668" y="4344513"/>
            <a:ext cx="1791068" cy="1244727"/>
            <a:chOff x="753888" y="5295438"/>
            <a:chExt cx="1791068" cy="1244727"/>
          </a:xfrm>
        </p:grpSpPr>
        <p:pic>
          <p:nvPicPr>
            <p:cNvPr id="9" name="Immagine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840" y="5295438"/>
              <a:ext cx="1693164" cy="1244727"/>
            </a:xfrm>
            <a:prstGeom prst="rect">
              <a:avLst/>
            </a:prstGeom>
          </p:spPr>
        </p:pic>
        <p:sp>
          <p:nvSpPr>
            <p:cNvPr id="19" name="CasellaDiTesto 18"/>
            <p:cNvSpPr txBox="1"/>
            <p:nvPr/>
          </p:nvSpPr>
          <p:spPr>
            <a:xfrm>
              <a:off x="753888" y="5832279"/>
              <a:ext cx="1791068" cy="707886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it-IT" sz="2000" dirty="0" smtClean="0"/>
                <a:t>Leve organizzative</a:t>
              </a:r>
            </a:p>
          </p:txBody>
        </p:sp>
      </p:grpSp>
      <p:grpSp>
        <p:nvGrpSpPr>
          <p:cNvPr id="20" name="Gruppo 19"/>
          <p:cNvGrpSpPr/>
          <p:nvPr/>
        </p:nvGrpSpPr>
        <p:grpSpPr>
          <a:xfrm>
            <a:off x="920552" y="1210880"/>
            <a:ext cx="1709928" cy="1232154"/>
            <a:chOff x="785669" y="3069352"/>
            <a:chExt cx="1709928" cy="1232154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669" y="3069352"/>
              <a:ext cx="1709928" cy="1232154"/>
            </a:xfrm>
            <a:prstGeom prst="rect">
              <a:avLst/>
            </a:prstGeom>
          </p:spPr>
        </p:pic>
        <p:sp>
          <p:nvSpPr>
            <p:cNvPr id="17" name="CasellaDiTesto 16"/>
            <p:cNvSpPr txBox="1"/>
            <p:nvPr/>
          </p:nvSpPr>
          <p:spPr>
            <a:xfrm>
              <a:off x="1164381" y="3901396"/>
              <a:ext cx="952505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it-IT" sz="2000" dirty="0" smtClean="0"/>
                <a:t>Il team</a:t>
              </a:r>
            </a:p>
          </p:txBody>
        </p:sp>
      </p:grpSp>
      <p:grpSp>
        <p:nvGrpSpPr>
          <p:cNvPr id="22" name="Gruppo 21"/>
          <p:cNvGrpSpPr/>
          <p:nvPr/>
        </p:nvGrpSpPr>
        <p:grpSpPr>
          <a:xfrm>
            <a:off x="5105806" y="4725144"/>
            <a:ext cx="2007434" cy="1463805"/>
            <a:chOff x="645705" y="1204455"/>
            <a:chExt cx="2007434" cy="1463805"/>
          </a:xfrm>
        </p:grpSpPr>
        <p:pic>
          <p:nvPicPr>
            <p:cNvPr id="10" name="Immagine 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3318" y="1204455"/>
              <a:ext cx="1872208" cy="1119982"/>
            </a:xfrm>
            <a:prstGeom prst="rect">
              <a:avLst/>
            </a:prstGeom>
          </p:spPr>
        </p:pic>
        <p:sp>
          <p:nvSpPr>
            <p:cNvPr id="21" name="CasellaDiTesto 20"/>
            <p:cNvSpPr txBox="1"/>
            <p:nvPr/>
          </p:nvSpPr>
          <p:spPr>
            <a:xfrm>
              <a:off x="645705" y="1960374"/>
              <a:ext cx="2007434" cy="707886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it-IT" sz="2000" dirty="0" smtClean="0"/>
                <a:t>Comunicazione e informazione</a:t>
              </a:r>
            </a:p>
          </p:txBody>
        </p:sp>
      </p:grpSp>
      <p:grpSp>
        <p:nvGrpSpPr>
          <p:cNvPr id="30" name="Gruppo 29"/>
          <p:cNvGrpSpPr/>
          <p:nvPr/>
        </p:nvGrpSpPr>
        <p:grpSpPr>
          <a:xfrm>
            <a:off x="2630480" y="2924944"/>
            <a:ext cx="4433812" cy="1508760"/>
            <a:chOff x="2630480" y="2924944"/>
            <a:chExt cx="4433812" cy="1508760"/>
          </a:xfrm>
        </p:grpSpPr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5980" y="2924944"/>
              <a:ext cx="2047240" cy="1508760"/>
            </a:xfrm>
            <a:prstGeom prst="rect">
              <a:avLst/>
            </a:prstGeom>
          </p:spPr>
        </p:pic>
        <p:sp>
          <p:nvSpPr>
            <p:cNvPr id="23" name="CasellaDiTesto 22"/>
            <p:cNvSpPr txBox="1"/>
            <p:nvPr/>
          </p:nvSpPr>
          <p:spPr>
            <a:xfrm>
              <a:off x="5868131" y="3693309"/>
              <a:ext cx="1196161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it-IT" sz="2000" dirty="0"/>
                <a:t>M</a:t>
              </a:r>
              <a:r>
                <a:rPr lang="it-IT" sz="2000" dirty="0" smtClean="0"/>
                <a:t>anager</a:t>
              </a:r>
            </a:p>
          </p:txBody>
        </p:sp>
        <p:sp>
          <p:nvSpPr>
            <p:cNvPr id="31" name="CasellaDiTesto 30"/>
            <p:cNvSpPr txBox="1"/>
            <p:nvPr/>
          </p:nvSpPr>
          <p:spPr>
            <a:xfrm>
              <a:off x="2630480" y="3693309"/>
              <a:ext cx="1111202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it-IT" sz="2000" dirty="0" smtClean="0"/>
                <a:t>Obiettivi</a:t>
              </a:r>
            </a:p>
          </p:txBody>
        </p:sp>
      </p:grpSp>
      <p:grpSp>
        <p:nvGrpSpPr>
          <p:cNvPr id="28" name="Gruppo 27"/>
          <p:cNvGrpSpPr/>
          <p:nvPr/>
        </p:nvGrpSpPr>
        <p:grpSpPr>
          <a:xfrm>
            <a:off x="4037584" y="1210880"/>
            <a:ext cx="1776984" cy="1516880"/>
            <a:chOff x="4037584" y="1233930"/>
            <a:chExt cx="1776984" cy="1516880"/>
          </a:xfrm>
        </p:grpSpPr>
        <p:pic>
          <p:nvPicPr>
            <p:cNvPr id="26" name="Immagine 25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7584" y="1233930"/>
              <a:ext cx="1776984" cy="1186053"/>
            </a:xfrm>
            <a:prstGeom prst="rect">
              <a:avLst/>
            </a:prstGeom>
          </p:spPr>
        </p:pic>
        <p:sp>
          <p:nvSpPr>
            <p:cNvPr id="27" name="CasellaDiTesto 26"/>
            <p:cNvSpPr txBox="1"/>
            <p:nvPr/>
          </p:nvSpPr>
          <p:spPr>
            <a:xfrm>
              <a:off x="4278004" y="2042924"/>
              <a:ext cx="1296144" cy="707886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it-IT" sz="2000" dirty="0" smtClean="0"/>
                <a:t>Altri ruoli chiave</a:t>
              </a:r>
            </a:p>
          </p:txBody>
        </p:sp>
      </p:grpSp>
      <p:grpSp>
        <p:nvGrpSpPr>
          <p:cNvPr id="29" name="Gruppo 28"/>
          <p:cNvGrpSpPr/>
          <p:nvPr/>
        </p:nvGrpSpPr>
        <p:grpSpPr>
          <a:xfrm>
            <a:off x="7234105" y="1210880"/>
            <a:ext cx="1776984" cy="1338121"/>
            <a:chOff x="7234105" y="1410869"/>
            <a:chExt cx="1776984" cy="1338121"/>
          </a:xfrm>
        </p:grpSpPr>
        <p:pic>
          <p:nvPicPr>
            <p:cNvPr id="25" name="Immagine 24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4105" y="1410869"/>
              <a:ext cx="1776984" cy="1186053"/>
            </a:xfrm>
            <a:prstGeom prst="rect">
              <a:avLst/>
            </a:prstGeom>
          </p:spPr>
        </p:pic>
        <p:sp>
          <p:nvSpPr>
            <p:cNvPr id="34" name="CasellaDiTesto 33"/>
            <p:cNvSpPr txBox="1"/>
            <p:nvPr/>
          </p:nvSpPr>
          <p:spPr>
            <a:xfrm>
              <a:off x="7281662" y="2348880"/>
              <a:ext cx="1681871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it-IT" sz="2000" dirty="0" err="1" smtClean="0"/>
                <a:t>Stakeholders</a:t>
              </a:r>
              <a:endParaRPr lang="it-IT" sz="20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309013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Conclusioni molto aperte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DB7773-FBDD-42FA-9F4E-8C1A65C2BF4C}" type="slidenum">
              <a:rPr lang="it-IT" smtClean="0"/>
              <a:pPr>
                <a:defRPr/>
              </a:pPr>
              <a:t>30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632519" y="908720"/>
            <a:ext cx="8784977" cy="332398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it-IT" sz="2000" dirty="0" smtClean="0">
                <a:solidFill>
                  <a:schemeClr val="accent3"/>
                </a:solidFill>
              </a:rPr>
              <a:t>Il lavoro manageriale è un esercizio di equilibrio dinamico verso il raggiungimento di obiettivi, con attenzione a:</a:t>
            </a:r>
          </a:p>
          <a:p>
            <a:pPr marL="342900" indent="-34290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accent3"/>
                </a:solidFill>
              </a:rPr>
              <a:t>Tenersi a distanza per riflettere e progettare</a:t>
            </a:r>
          </a:p>
          <a:p>
            <a:pPr marL="342900" indent="-34290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accent3"/>
                </a:solidFill>
              </a:rPr>
              <a:t>Rimanere connessi per analizzare e decidere</a:t>
            </a:r>
          </a:p>
          <a:p>
            <a:pPr marL="342900" indent="-34290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accent3"/>
                </a:solidFill>
              </a:rPr>
              <a:t>Delegare per non farsi intrappolare nel micro management</a:t>
            </a:r>
          </a:p>
          <a:p>
            <a:pPr marL="342900" indent="-34290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accent3"/>
                </a:solidFill>
              </a:rPr>
              <a:t>Entrare in azione per «far accadere le cose» sfuggendo alla tentazione del macro management dalla plancia di comando</a:t>
            </a:r>
          </a:p>
          <a:p>
            <a:pPr marL="342900" indent="-34290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accent3"/>
                </a:solidFill>
              </a:rPr>
              <a:t>Lasciare aperta la finestra sul mondo per guardare con occhi nuovi</a:t>
            </a:r>
          </a:p>
          <a:p>
            <a:pPr marL="342900" indent="-34290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accent3"/>
                </a:solidFill>
              </a:rPr>
              <a:t>Integrare e coinvolgere le persone nei processi di cambiamento</a:t>
            </a:r>
          </a:p>
        </p:txBody>
      </p:sp>
    </p:spTree>
    <p:extLst>
      <p:ext uri="{BB962C8B-B14F-4D97-AF65-F5344CB8AC3E}">
        <p14:creationId xmlns:p14="http://schemas.microsoft.com/office/powerpoint/2010/main" val="23029937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Alcune leve privilegiate (secondo me)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DB7773-FBDD-42FA-9F4E-8C1A65C2BF4C}" type="slidenum">
              <a:rPr lang="it-IT" smtClean="0"/>
              <a:pPr>
                <a:defRPr/>
              </a:pPr>
              <a:t>31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632519" y="908720"/>
            <a:ext cx="8784977" cy="463203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dirty="0" smtClean="0">
                <a:solidFill>
                  <a:schemeClr val="accent3"/>
                </a:solidFill>
              </a:rPr>
              <a:t>Per interpretare al meglio il ruolo ci possiamo avvalere di: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accent3"/>
                </a:solidFill>
              </a:rPr>
              <a:t>Interpretare e leggere le forme dell’organizzazione in relazione al mercato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sz="2000" dirty="0">
                <a:solidFill>
                  <a:schemeClr val="accent3"/>
                </a:solidFill>
              </a:rPr>
              <a:t>Sintonizzare maggiormente l’azienda sui clienti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accent3"/>
                </a:solidFill>
              </a:rPr>
              <a:t>Utilizzare le leve gestionali a disposizione per mantenere alta la motivazione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accent3"/>
                </a:solidFill>
              </a:rPr>
              <a:t>Promuovere comportamenti collaborativi e utilizzare il team come strumento di lavoro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accent3"/>
                </a:solidFill>
              </a:rPr>
              <a:t>Allenare e sviluppare le proprie competenze relazionali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accent3"/>
                </a:solidFill>
              </a:rPr>
              <a:t>Sviluppare senso di comunità con i colleghi manager per abbattere steccati e compartimenti stagni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chemeClr val="accent3"/>
                </a:solidFill>
              </a:rPr>
              <a:t>Prestare attenzione alla potenza degli elementi soft come la cultura organizzativa ed il clima</a:t>
            </a:r>
          </a:p>
        </p:txBody>
      </p:sp>
    </p:spTree>
    <p:extLst>
      <p:ext uri="{BB962C8B-B14F-4D97-AF65-F5344CB8AC3E}">
        <p14:creationId xmlns:p14="http://schemas.microsoft.com/office/powerpoint/2010/main" val="2990243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781050" y="1228725"/>
            <a:ext cx="2603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400" dirty="0">
                <a:solidFill>
                  <a:schemeClr val="accent3"/>
                </a:solidFill>
              </a:rPr>
              <a:t>PIANIFICAZIONE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781050" y="3714750"/>
            <a:ext cx="2890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400">
                <a:solidFill>
                  <a:schemeClr val="accent3"/>
                </a:solidFill>
              </a:rPr>
              <a:t>ORGANIZZAZIONE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5932488" y="1214438"/>
            <a:ext cx="1757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400" dirty="0">
                <a:solidFill>
                  <a:schemeClr val="accent3"/>
                </a:solidFill>
              </a:rPr>
              <a:t>GESTIONE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5932488" y="3714750"/>
            <a:ext cx="2081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400">
                <a:solidFill>
                  <a:schemeClr val="accent3"/>
                </a:solidFill>
              </a:rPr>
              <a:t>CONTROLLO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781050" y="1752600"/>
            <a:ext cx="3733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95263" indent="-195263">
              <a:buFontTx/>
              <a:buChar char="•"/>
              <a:defRPr/>
            </a:pPr>
            <a:r>
              <a:rPr lang="it-IT" sz="1600" dirty="0">
                <a:solidFill>
                  <a:schemeClr val="accent3"/>
                </a:solidFill>
              </a:rPr>
              <a:t>Determinazione dei fini della struttura</a:t>
            </a:r>
          </a:p>
          <a:p>
            <a:pPr marL="195263" indent="-195263">
              <a:buFontTx/>
              <a:buChar char="•"/>
              <a:defRPr/>
            </a:pPr>
            <a:r>
              <a:rPr lang="it-IT" sz="1600" dirty="0">
                <a:solidFill>
                  <a:schemeClr val="accent3"/>
                </a:solidFill>
              </a:rPr>
              <a:t>Progettazione di piani di azione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781050" y="4305300"/>
            <a:ext cx="384810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95263" indent="-195263">
              <a:buFontTx/>
              <a:buChar char="•"/>
              <a:defRPr/>
            </a:pPr>
            <a:r>
              <a:rPr lang="it-IT" sz="1600">
                <a:solidFill>
                  <a:schemeClr val="accent3"/>
                </a:solidFill>
              </a:rPr>
              <a:t>Valutazione delle risorse necessarie e disponibili</a:t>
            </a:r>
          </a:p>
          <a:p>
            <a:pPr marL="195263" indent="-195263">
              <a:buFontTx/>
              <a:buChar char="•"/>
              <a:defRPr/>
            </a:pPr>
            <a:r>
              <a:rPr lang="it-IT" sz="1600">
                <a:solidFill>
                  <a:schemeClr val="accent3"/>
                </a:solidFill>
              </a:rPr>
              <a:t>Programmazione dei tempi di lavoro</a:t>
            </a:r>
          </a:p>
          <a:p>
            <a:pPr marL="195263" indent="-195263">
              <a:buFontTx/>
              <a:buChar char="•"/>
              <a:defRPr/>
            </a:pPr>
            <a:r>
              <a:rPr lang="it-IT" sz="1600">
                <a:solidFill>
                  <a:schemeClr val="accent3"/>
                </a:solidFill>
              </a:rPr>
              <a:t>Suddivisione dei compiti e attribuzione delle responsabilità</a:t>
            </a:r>
          </a:p>
          <a:p>
            <a:pPr marL="195263" indent="-195263">
              <a:buFontTx/>
              <a:buChar char="•"/>
              <a:defRPr/>
            </a:pPr>
            <a:r>
              <a:rPr lang="it-IT" sz="1600">
                <a:solidFill>
                  <a:schemeClr val="accent3"/>
                </a:solidFill>
              </a:rPr>
              <a:t>Miglioramento dei processi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5932488" y="4305300"/>
            <a:ext cx="34734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95263" indent="-195263">
              <a:buFontTx/>
              <a:buChar char="•"/>
              <a:defRPr/>
            </a:pPr>
            <a:r>
              <a:rPr lang="it-IT" sz="1600" dirty="0">
                <a:solidFill>
                  <a:schemeClr val="accent3"/>
                </a:solidFill>
              </a:rPr>
              <a:t>Definizione di standard di prestazione e momenti di valutazione</a:t>
            </a:r>
          </a:p>
          <a:p>
            <a:pPr marL="195263" indent="-195263">
              <a:buFontTx/>
              <a:buChar char="•"/>
              <a:defRPr/>
            </a:pPr>
            <a:r>
              <a:rPr lang="it-IT" sz="1600" dirty="0">
                <a:solidFill>
                  <a:schemeClr val="accent3"/>
                </a:solidFill>
              </a:rPr>
              <a:t>Monitoraggio dei flussi di lavoro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5932488" y="1752600"/>
            <a:ext cx="29337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95263" indent="-195263">
              <a:buFontTx/>
              <a:buChar char="•"/>
              <a:defRPr/>
            </a:pPr>
            <a:r>
              <a:rPr lang="it-IT" sz="1600">
                <a:solidFill>
                  <a:schemeClr val="accent3"/>
                </a:solidFill>
              </a:rPr>
              <a:t>Delega</a:t>
            </a:r>
          </a:p>
          <a:p>
            <a:pPr marL="195263" indent="-195263">
              <a:buFontTx/>
              <a:buChar char="•"/>
              <a:defRPr/>
            </a:pPr>
            <a:r>
              <a:rPr lang="it-IT" sz="1600">
                <a:solidFill>
                  <a:schemeClr val="accent3"/>
                </a:solidFill>
              </a:rPr>
              <a:t>Sviluppo dei collaboratori</a:t>
            </a:r>
          </a:p>
          <a:p>
            <a:pPr marL="195263" indent="-195263">
              <a:buFontTx/>
              <a:buChar char="•"/>
              <a:defRPr/>
            </a:pPr>
            <a:r>
              <a:rPr lang="it-IT" sz="1600">
                <a:solidFill>
                  <a:schemeClr val="accent3"/>
                </a:solidFill>
              </a:rPr>
              <a:t>Gestione delle ricompense</a:t>
            </a:r>
          </a:p>
          <a:p>
            <a:pPr marL="195263" indent="-195263">
              <a:buFontTx/>
              <a:buChar char="•"/>
              <a:defRPr/>
            </a:pPr>
            <a:r>
              <a:rPr lang="it-IT" sz="1600">
                <a:solidFill>
                  <a:schemeClr val="accent3"/>
                </a:solidFill>
              </a:rPr>
              <a:t>Attenzione al clima interno</a:t>
            </a:r>
          </a:p>
        </p:txBody>
      </p:sp>
      <p:sp>
        <p:nvSpPr>
          <p:cNvPr id="23562" name="Rectangle 10"/>
          <p:cNvSpPr>
            <a:spLocks noGrp="1" noChangeArrowheads="1"/>
          </p:cNvSpPr>
          <p:nvPr>
            <p:ph type="title"/>
          </p:nvPr>
        </p:nvSpPr>
        <p:spPr>
          <a:xfrm>
            <a:off x="495300" y="203200"/>
            <a:ext cx="8915400" cy="725488"/>
          </a:xfrm>
        </p:spPr>
        <p:txBody>
          <a:bodyPr/>
          <a:lstStyle/>
          <a:p>
            <a:r>
              <a:rPr lang="it-IT" altLang="it-IT" dirty="0" smtClean="0"/>
              <a:t>La teoria classica</a:t>
            </a:r>
          </a:p>
        </p:txBody>
      </p:sp>
      <p:sp>
        <p:nvSpPr>
          <p:cNvPr id="23563" name="Segnaposto numero diapositiva 10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1B587C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1B587C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q"/>
              <a:defRPr>
                <a:solidFill>
                  <a:srgbClr val="1B587C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1B587C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1B587C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1B587C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1B587C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1B587C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1B587C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DB49219-113B-4167-B52F-46C4D5D87769}" type="slidenum">
              <a:rPr lang="it-IT" altLang="it-IT" sz="1400" smtClean="0">
                <a:solidFill>
                  <a:schemeClr val="accent2"/>
                </a:solidFill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it-IT" altLang="it-IT" sz="1400" smtClean="0">
              <a:solidFill>
                <a:schemeClr val="accent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33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1"/>
          <p:cNvSpPr>
            <a:spLocks noGrp="1"/>
          </p:cNvSpPr>
          <p:nvPr>
            <p:ph type="title"/>
          </p:nvPr>
        </p:nvSpPr>
        <p:spPr>
          <a:xfrm>
            <a:off x="495300" y="188913"/>
            <a:ext cx="8915400" cy="725487"/>
          </a:xfrm>
        </p:spPr>
        <p:txBody>
          <a:bodyPr/>
          <a:lstStyle/>
          <a:p>
            <a:r>
              <a:rPr lang="it-IT" altLang="it-IT" smtClean="0"/>
              <a:t>Lo schema di Mintzberg</a:t>
            </a:r>
          </a:p>
        </p:txBody>
      </p:sp>
      <p:sp>
        <p:nvSpPr>
          <p:cNvPr id="7171" name="Segnaposto numero diapositiva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C50C3CB-467D-4F19-AE26-3C9A9D453ACA}" type="slidenum">
              <a:rPr lang="it-IT" altLang="it-IT" smtClean="0">
                <a:solidFill>
                  <a:schemeClr val="accent2"/>
                </a:solidFill>
              </a:rPr>
              <a:pPr eaLnBrk="1" hangingPunct="1"/>
              <a:t>5</a:t>
            </a:fld>
            <a:endParaRPr lang="it-IT" altLang="it-IT" smtClean="0">
              <a:solidFill>
                <a:schemeClr val="accent2"/>
              </a:solidFill>
            </a:endParaRPr>
          </a:p>
        </p:txBody>
      </p:sp>
      <p:pic>
        <p:nvPicPr>
          <p:cNvPr id="7172" name="Immagine 7"/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828" t="26031" r="34608" b="44974"/>
          <a:stretch>
            <a:fillRect/>
          </a:stretch>
        </p:blipFill>
        <p:spPr bwMode="auto">
          <a:xfrm>
            <a:off x="2000250" y="1468438"/>
            <a:ext cx="6121400" cy="4484687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20099988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Connettore 1 9"/>
          <p:cNvCxnSpPr/>
          <p:nvPr/>
        </p:nvCxnSpPr>
        <p:spPr>
          <a:xfrm flipH="1">
            <a:off x="2505075" y="3284538"/>
            <a:ext cx="2555875" cy="2520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>
            <a:off x="5060950" y="3284538"/>
            <a:ext cx="3060700" cy="2520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/>
          <p:cNvCxnSpPr/>
          <p:nvPr/>
        </p:nvCxnSpPr>
        <p:spPr>
          <a:xfrm flipV="1">
            <a:off x="5060950" y="908050"/>
            <a:ext cx="0" cy="2376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4249738" y="5908675"/>
            <a:ext cx="171132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it-IT" b="1" dirty="0">
                <a:solidFill>
                  <a:schemeClr val="accent3"/>
                </a:solidFill>
              </a:rPr>
              <a:t>I collaboratori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7185025" y="1547813"/>
            <a:ext cx="232727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it-IT" b="1" dirty="0">
                <a:solidFill>
                  <a:schemeClr val="accent3"/>
                </a:solidFill>
              </a:rPr>
              <a:t>Superiori e colleghi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631825" y="1196975"/>
            <a:ext cx="34559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it-IT" b="1" dirty="0">
                <a:solidFill>
                  <a:schemeClr val="accent3"/>
                </a:solidFill>
              </a:rPr>
              <a:t>Clienti, fornitori, </a:t>
            </a:r>
            <a:r>
              <a:rPr lang="it-IT" b="1" dirty="0" err="1">
                <a:solidFill>
                  <a:schemeClr val="accent3"/>
                </a:solidFill>
              </a:rPr>
              <a:t>stakeholders</a:t>
            </a:r>
            <a:endParaRPr lang="it-IT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87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lavoro manageriale secondo </a:t>
            </a:r>
            <a:r>
              <a:rPr lang="it-IT" dirty="0" err="1"/>
              <a:t>M</a:t>
            </a:r>
            <a:r>
              <a:rPr lang="it-IT" dirty="0" err="1" smtClean="0"/>
              <a:t>intzberg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DB7773-FBDD-42FA-9F4E-8C1A65C2BF4C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632520" y="980728"/>
            <a:ext cx="8784976" cy="424731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 smtClean="0">
                <a:solidFill>
                  <a:schemeClr val="accent3"/>
                </a:solidFill>
              </a:rPr>
              <a:t>Gli ambiti d’azione</a:t>
            </a:r>
            <a:r>
              <a:rPr lang="it-IT" sz="2000" dirty="0" smtClean="0">
                <a:solidFill>
                  <a:schemeClr val="accent3"/>
                </a:solidFill>
              </a:rPr>
              <a:t>: l’esterno dell’organizzazione; l’organizzazione vera e propria; la propria unità organizzativa.</a:t>
            </a:r>
          </a:p>
          <a:p>
            <a:pPr>
              <a:spcBef>
                <a:spcPts val="600"/>
              </a:spcBef>
            </a:pPr>
            <a:r>
              <a:rPr lang="it-IT" sz="2000" b="1" dirty="0">
                <a:solidFill>
                  <a:schemeClr val="accent3"/>
                </a:solidFill>
              </a:rPr>
              <a:t>Lo scopo</a:t>
            </a:r>
            <a:r>
              <a:rPr lang="it-IT" sz="2000" dirty="0">
                <a:solidFill>
                  <a:schemeClr val="accent3"/>
                </a:solidFill>
              </a:rPr>
              <a:t>: assicurare il raggiungimento degli obiettivi da parte dell’unità organizzativa assegnata.</a:t>
            </a:r>
          </a:p>
          <a:p>
            <a:pPr>
              <a:spcBef>
                <a:spcPts val="600"/>
              </a:spcBef>
            </a:pPr>
            <a:endParaRPr lang="it-IT" sz="2000" dirty="0" smtClean="0">
              <a:solidFill>
                <a:schemeClr val="accent3"/>
              </a:solidFill>
            </a:endParaRPr>
          </a:p>
          <a:p>
            <a:pPr>
              <a:spcBef>
                <a:spcPts val="600"/>
              </a:spcBef>
            </a:pPr>
            <a:r>
              <a:rPr lang="it-IT" sz="2000" dirty="0" smtClean="0">
                <a:solidFill>
                  <a:schemeClr val="accent3"/>
                </a:solidFill>
              </a:rPr>
              <a:t>Per questo il manager sta:</a:t>
            </a:r>
          </a:p>
          <a:p>
            <a:pPr>
              <a:spcBef>
                <a:spcPts val="600"/>
              </a:spcBef>
            </a:pPr>
            <a:r>
              <a:rPr lang="it-IT" sz="2000" b="1" dirty="0" smtClean="0">
                <a:solidFill>
                  <a:schemeClr val="accent3"/>
                </a:solidFill>
              </a:rPr>
              <a:t>Vicino all’azione</a:t>
            </a:r>
            <a:r>
              <a:rPr lang="it-IT" sz="2000" dirty="0" smtClean="0">
                <a:solidFill>
                  <a:schemeClr val="accent3"/>
                </a:solidFill>
              </a:rPr>
              <a:t>, quando si attiva direttamente su una questione o su un progetto</a:t>
            </a:r>
          </a:p>
          <a:p>
            <a:pPr>
              <a:spcBef>
                <a:spcPts val="600"/>
              </a:spcBef>
            </a:pPr>
            <a:r>
              <a:rPr lang="it-IT" sz="2000" b="1" dirty="0" smtClean="0">
                <a:solidFill>
                  <a:schemeClr val="accent3"/>
                </a:solidFill>
              </a:rPr>
              <a:t>A un passo dall’azione</a:t>
            </a:r>
            <a:r>
              <a:rPr lang="it-IT" sz="2000" dirty="0" smtClean="0">
                <a:solidFill>
                  <a:schemeClr val="accent3"/>
                </a:solidFill>
              </a:rPr>
              <a:t>, quando incoraggia e supporta gli specialisti  nell’azione, motivando e gestendo il team</a:t>
            </a:r>
          </a:p>
          <a:p>
            <a:pPr>
              <a:spcBef>
                <a:spcPts val="600"/>
              </a:spcBef>
            </a:pPr>
            <a:r>
              <a:rPr lang="it-IT" sz="2000" b="1" dirty="0" smtClean="0">
                <a:solidFill>
                  <a:schemeClr val="accent3"/>
                </a:solidFill>
              </a:rPr>
              <a:t>A due passi dall’azione</a:t>
            </a:r>
            <a:r>
              <a:rPr lang="it-IT" sz="2000" dirty="0" smtClean="0">
                <a:solidFill>
                  <a:schemeClr val="accent3"/>
                </a:solidFill>
              </a:rPr>
              <a:t>, quando utilizza le informazioni e le leve gestionali per portare le persone ad agire</a:t>
            </a:r>
          </a:p>
        </p:txBody>
      </p:sp>
    </p:spTree>
    <p:extLst>
      <p:ext uri="{BB962C8B-B14F-4D97-AF65-F5344CB8AC3E}">
        <p14:creationId xmlns:p14="http://schemas.microsoft.com/office/powerpoint/2010/main" val="263965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Definire la strategia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DB7773-FBDD-42FA-9F4E-8C1A65C2BF4C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632520" y="980728"/>
            <a:ext cx="8784976" cy="263149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dirty="0" smtClean="0">
                <a:solidFill>
                  <a:schemeClr val="accent3"/>
                </a:solidFill>
              </a:rPr>
              <a:t>Sulla loro scrivania i manager: 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it-IT" sz="2000" dirty="0" smtClean="0">
                <a:solidFill>
                  <a:schemeClr val="accent3"/>
                </a:solidFill>
              </a:rPr>
              <a:t>Strutturano (concepiscono strategie, definiscono piani d’azione e priorità)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it-IT" sz="2000" dirty="0" smtClean="0">
                <a:solidFill>
                  <a:schemeClr val="accent3"/>
                </a:solidFill>
              </a:rPr>
              <a:t>Programmano (il loro tempo e, a volte, quello altrui)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endParaRPr lang="it-IT" sz="2000" dirty="0" smtClean="0">
              <a:solidFill>
                <a:schemeClr val="accent3"/>
              </a:solidFill>
            </a:endParaRP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endParaRPr lang="it-IT" sz="2000" dirty="0">
              <a:solidFill>
                <a:schemeClr val="accent3"/>
              </a:solidFill>
            </a:endParaRPr>
          </a:p>
          <a:p>
            <a:pPr algn="ctr">
              <a:spcBef>
                <a:spcPts val="600"/>
              </a:spcBef>
            </a:pPr>
            <a:r>
              <a:rPr lang="it-IT" sz="2000" dirty="0" smtClean="0">
                <a:solidFill>
                  <a:schemeClr val="accent3"/>
                </a:solidFill>
              </a:rPr>
              <a:t>Sono attività che nello schema classico rappresentano il cuore della PIANIFICAZIONE</a:t>
            </a:r>
          </a:p>
        </p:txBody>
      </p:sp>
    </p:spTree>
    <p:extLst>
      <p:ext uri="{BB962C8B-B14F-4D97-AF65-F5344CB8AC3E}">
        <p14:creationId xmlns:p14="http://schemas.microsoft.com/office/powerpoint/2010/main" val="56384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Utilizzare l’informazione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DB7773-FBDD-42FA-9F4E-8C1A65C2BF4C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632520" y="980728"/>
            <a:ext cx="8784976" cy="501675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dirty="0" smtClean="0">
                <a:solidFill>
                  <a:schemeClr val="accent3"/>
                </a:solidFill>
              </a:rPr>
              <a:t>Verso gli stakeholder e altre figure chiave i manager: 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it-IT" sz="2000" dirty="0" smtClean="0">
                <a:solidFill>
                  <a:schemeClr val="accent3"/>
                </a:solidFill>
              </a:rPr>
              <a:t>Comunicano a 360° per fare in modo che le cose accadano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it-IT" sz="2000" dirty="0" smtClean="0">
                <a:solidFill>
                  <a:schemeClr val="accent3"/>
                </a:solidFill>
              </a:rPr>
              <a:t>Disseminano le informazioni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it-IT" sz="2000" dirty="0" smtClean="0">
                <a:solidFill>
                  <a:schemeClr val="accent3"/>
                </a:solidFill>
              </a:rPr>
              <a:t>Sono centro nevralgico di una rete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it-IT" sz="2000" dirty="0" smtClean="0">
                <a:solidFill>
                  <a:schemeClr val="accent3"/>
                </a:solidFill>
              </a:rPr>
              <a:t>Sono portavoce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endParaRPr lang="it-IT" sz="2000" dirty="0" smtClean="0">
              <a:solidFill>
                <a:schemeClr val="accent3"/>
              </a:solidFill>
            </a:endParaRPr>
          </a:p>
          <a:p>
            <a:pPr>
              <a:spcBef>
                <a:spcPts val="600"/>
              </a:spcBef>
            </a:pPr>
            <a:r>
              <a:rPr lang="it-IT" sz="2000" dirty="0" smtClean="0">
                <a:solidFill>
                  <a:schemeClr val="accent3"/>
                </a:solidFill>
              </a:rPr>
              <a:t>Verso la propria unità organizzativa i manager:</a:t>
            </a:r>
            <a:endParaRPr lang="it-IT" sz="2000" dirty="0">
              <a:solidFill>
                <a:schemeClr val="accent3"/>
              </a:solidFill>
            </a:endParaRP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it-IT" sz="2000" dirty="0">
                <a:solidFill>
                  <a:schemeClr val="accent3"/>
                </a:solidFill>
              </a:rPr>
              <a:t>Comunicano a 360° per fare in modo che le cose </a:t>
            </a:r>
            <a:r>
              <a:rPr lang="it-IT" sz="2000" dirty="0" smtClean="0">
                <a:solidFill>
                  <a:schemeClr val="accent3"/>
                </a:solidFill>
              </a:rPr>
              <a:t>accadano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it-IT" sz="2000" dirty="0" smtClean="0">
                <a:solidFill>
                  <a:schemeClr val="accent3"/>
                </a:solidFill>
              </a:rPr>
              <a:t>Monitorano le attività raccogliendo informazioni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it-IT" sz="2000" dirty="0" smtClean="0">
                <a:solidFill>
                  <a:schemeClr val="accent3"/>
                </a:solidFill>
              </a:rPr>
              <a:t>Sono centro nevralgico dell’unità</a:t>
            </a:r>
            <a:endParaRPr lang="it-IT" sz="2000" dirty="0">
              <a:solidFill>
                <a:schemeClr val="accent3"/>
              </a:solidFill>
            </a:endParaRP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it-IT" sz="2000" dirty="0" smtClean="0">
                <a:solidFill>
                  <a:schemeClr val="accent3"/>
                </a:solidFill>
              </a:rPr>
              <a:t>Guidano i comportamenti e controllano le attività dei collaboratori 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it-IT" sz="2000" dirty="0" smtClean="0">
                <a:solidFill>
                  <a:schemeClr val="accent3"/>
                </a:solidFill>
              </a:rPr>
              <a:t>Controllano mediante le decisioni </a:t>
            </a:r>
          </a:p>
          <a:p>
            <a:pPr>
              <a:spcBef>
                <a:spcPts val="600"/>
              </a:spcBef>
            </a:pPr>
            <a:endParaRPr lang="it-IT" sz="2000" dirty="0">
              <a:solidFill>
                <a:schemeClr val="accent3"/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134" y="5600272"/>
            <a:ext cx="4529328" cy="121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80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Controllare attraverso le decisioni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DB7773-FBDD-42FA-9F4E-8C1A65C2BF4C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040" y="1135776"/>
            <a:ext cx="4529328" cy="1213104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560512" y="836712"/>
            <a:ext cx="4752528" cy="193899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dirty="0" smtClean="0">
                <a:solidFill>
                  <a:schemeClr val="accent3"/>
                </a:solidFill>
              </a:rPr>
              <a:t>Assumere decisioni ha a che fare con il controllo e la misura in quanto rappresenta la conclusione di un processo in cui il manager ha soppesato strategie, obiettivi, tecnicalità e risorse disponibili.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560512" y="2858160"/>
            <a:ext cx="9073008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dirty="0" smtClean="0">
                <a:solidFill>
                  <a:schemeClr val="accent3"/>
                </a:solidFill>
              </a:rPr>
              <a:t>Lo schema di assunzione delle decisioni definito presuppone 5 attività nelle quali si estrinseca il controllo o, meglio, il presidio delle attività:</a:t>
            </a:r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963772"/>
              </p:ext>
            </p:extLst>
          </p:nvPr>
        </p:nvGraphicFramePr>
        <p:xfrm>
          <a:off x="704528" y="3976464"/>
          <a:ext cx="9001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1584176"/>
                <a:gridCol w="1656184"/>
                <a:gridCol w="1872208"/>
                <a:gridCol w="2304256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 smtClean="0">
                          <a:solidFill>
                            <a:schemeClr val="bg1"/>
                          </a:solidFill>
                        </a:rPr>
                        <a:t>Progettare</a:t>
                      </a:r>
                    </a:p>
                    <a:p>
                      <a:endParaRPr lang="it-IT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solidFill>
                            <a:schemeClr val="bg1"/>
                          </a:solidFill>
                        </a:rPr>
                        <a:t>Delegare</a:t>
                      </a:r>
                      <a:endParaRPr lang="it-IT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solidFill>
                            <a:schemeClr val="bg1"/>
                          </a:solidFill>
                        </a:rPr>
                        <a:t>Designare</a:t>
                      </a:r>
                      <a:endParaRPr lang="it-IT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solidFill>
                            <a:schemeClr val="bg1"/>
                          </a:solidFill>
                        </a:rPr>
                        <a:t>Distribuire risorse </a:t>
                      </a:r>
                      <a:endParaRPr lang="it-IT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solidFill>
                            <a:schemeClr val="bg1"/>
                          </a:solidFill>
                        </a:rPr>
                        <a:t>Valutare prestazioni</a:t>
                      </a:r>
                      <a:endParaRPr lang="it-IT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accent3"/>
                          </a:solidFill>
                        </a:rPr>
                        <a:t>Strategie</a:t>
                      </a:r>
                    </a:p>
                    <a:p>
                      <a:r>
                        <a:rPr lang="it-IT" dirty="0" smtClean="0">
                          <a:solidFill>
                            <a:schemeClr val="accent3"/>
                          </a:solidFill>
                        </a:rPr>
                        <a:t>Strutture</a:t>
                      </a:r>
                    </a:p>
                    <a:p>
                      <a:r>
                        <a:rPr lang="it-IT" dirty="0" smtClean="0">
                          <a:solidFill>
                            <a:schemeClr val="accent3"/>
                          </a:solidFill>
                        </a:rPr>
                        <a:t>Sistemi</a:t>
                      </a:r>
                      <a:endParaRPr lang="it-IT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accent3"/>
                          </a:solidFill>
                        </a:rPr>
                        <a:t>Cedere il potere decisionale ad altri</a:t>
                      </a:r>
                      <a:endParaRPr lang="it-IT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accent3"/>
                          </a:solidFill>
                        </a:rPr>
                        <a:t>Autorizzare</a:t>
                      </a:r>
                      <a:r>
                        <a:rPr lang="it-IT" baseline="0" dirty="0" smtClean="0">
                          <a:solidFill>
                            <a:schemeClr val="accent3"/>
                          </a:solidFill>
                        </a:rPr>
                        <a:t> o partecipare alle decisioni</a:t>
                      </a:r>
                      <a:endParaRPr lang="it-IT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accent3"/>
                          </a:solidFill>
                        </a:rPr>
                        <a:t>Economiche, informazioni, persone</a:t>
                      </a:r>
                      <a:endParaRPr lang="it-IT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accent3"/>
                          </a:solidFill>
                        </a:rPr>
                        <a:t>Definire target e verificarne (da vicino) il raggiungimento</a:t>
                      </a:r>
                      <a:endParaRPr lang="it-IT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718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Astr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Solstiz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wrap="square" rtlCol="0">
        <a:spAutoFit/>
      </a:bodyPr>
      <a:lstStyle>
        <a:defPPr marL="174625" indent="-174625">
          <a:spcBef>
            <a:spcPts val="600"/>
          </a:spcBef>
          <a:buFont typeface="Wingdings" pitchFamily="2" charset="2"/>
          <a:buChar char="§"/>
          <a:defRPr sz="2000" dirty="0" smtClean="0">
            <a:solidFill>
              <a:schemeClr val="accent3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1109</TotalTime>
  <Words>1840</Words>
  <Application>Microsoft Office PowerPoint</Application>
  <PresentationFormat>A4 (21x29,7 cm)</PresentationFormat>
  <Paragraphs>274</Paragraphs>
  <Slides>31</Slides>
  <Notes>31</Notes>
  <HiddenSlides>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31</vt:i4>
      </vt:variant>
    </vt:vector>
  </HeadingPairs>
  <TitlesOfParts>
    <vt:vector size="32" baseType="lpstr">
      <vt:lpstr>Tema di Office</vt:lpstr>
      <vt:lpstr>Il lavoro manageriale</vt:lpstr>
      <vt:lpstr>Il programma del corso</vt:lpstr>
      <vt:lpstr>Una mappa per il corso</vt:lpstr>
      <vt:lpstr>La teoria classica</vt:lpstr>
      <vt:lpstr>Lo schema di Mintzberg</vt:lpstr>
      <vt:lpstr>Il lavoro manageriale secondo Mintzberg</vt:lpstr>
      <vt:lpstr>Definire la strategia</vt:lpstr>
      <vt:lpstr>Utilizzare l’informazione</vt:lpstr>
      <vt:lpstr>Controllare attraverso le decisioni</vt:lpstr>
      <vt:lpstr>Gestire con le persone</vt:lpstr>
      <vt:lpstr>Gestire l’azione direttamente</vt:lpstr>
      <vt:lpstr>Le competenze del manager</vt:lpstr>
      <vt:lpstr>Un fattore condizionante: la forma dell’organizzazione</vt:lpstr>
      <vt:lpstr>L’organizzazione come sistema aperto</vt:lpstr>
      <vt:lpstr>Sottosistemi aziendali</vt:lpstr>
      <vt:lpstr>Stili manageriali</vt:lpstr>
      <vt:lpstr>Leadership situazionale</vt:lpstr>
      <vt:lpstr>I paradossi del lavoro manageriale: l’approccio</vt:lpstr>
      <vt:lpstr>I paradossi del lavoro manageriale: la distanza</vt:lpstr>
      <vt:lpstr>A proposito di comunicazione organizzativa</vt:lpstr>
      <vt:lpstr>I paradossi del lavoro manageriale:  ordine, creatività e cambiamento</vt:lpstr>
      <vt:lpstr>Una cornice teorica per l’efficacia manageriale</vt:lpstr>
      <vt:lpstr>Energia: questo non è un lavoro per pigri</vt:lpstr>
      <vt:lpstr>Riflessione: pensare con la propria testa</vt:lpstr>
      <vt:lpstr>Analisi: rifuggire dalla condanna alla superficialità</vt:lpstr>
      <vt:lpstr>Mondanità: esiste il mondo fuori dall’azienda</vt:lpstr>
      <vt:lpstr>Collaborazione: aiutare le persone a dare il meglio</vt:lpstr>
      <vt:lpstr>Proattività: entrare nell’azione</vt:lpstr>
      <vt:lpstr>Integrare: la competenza è il prodotto di un sistema</vt:lpstr>
      <vt:lpstr>Conclusioni molto aperte</vt:lpstr>
      <vt:lpstr>Alcune leve privilegiate (secondo me)</vt:lpstr>
    </vt:vector>
  </TitlesOfParts>
  <Company>Dell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Gianmarco Falzi</dc:creator>
  <cp:lastModifiedBy>Gianmarco Falzi</cp:lastModifiedBy>
  <cp:revision>119</cp:revision>
  <dcterms:created xsi:type="dcterms:W3CDTF">2009-03-27T16:34:11Z</dcterms:created>
  <dcterms:modified xsi:type="dcterms:W3CDTF">2014-05-15T10:53:50Z</dcterms:modified>
</cp:coreProperties>
</file>