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0" r:id="rId3"/>
    <p:sldId id="300" r:id="rId4"/>
    <p:sldId id="271" r:id="rId5"/>
    <p:sldId id="304" r:id="rId6"/>
    <p:sldId id="305" r:id="rId7"/>
    <p:sldId id="323" r:id="rId8"/>
    <p:sldId id="306" r:id="rId9"/>
    <p:sldId id="307" r:id="rId10"/>
    <p:sldId id="308" r:id="rId11"/>
    <p:sldId id="310" r:id="rId12"/>
    <p:sldId id="309" r:id="rId13"/>
    <p:sldId id="312" r:id="rId14"/>
    <p:sldId id="313" r:id="rId15"/>
    <p:sldId id="314" r:id="rId16"/>
    <p:sldId id="315" r:id="rId17"/>
    <p:sldId id="316" r:id="rId18"/>
    <p:sldId id="311" r:id="rId19"/>
    <p:sldId id="324" r:id="rId20"/>
    <p:sldId id="322" r:id="rId21"/>
    <p:sldId id="319" r:id="rId22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60"/>
  </p:normalViewPr>
  <p:slideViewPr>
    <p:cSldViewPr>
      <p:cViewPr varScale="1">
        <p:scale>
          <a:sx n="70" d="100"/>
          <a:sy n="70" d="100"/>
        </p:scale>
        <p:origin x="5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F50039-6962-4F2C-8C26-C0B083FBA1C1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14D2468A-0239-4C20-A6E4-03C7FB78AA88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Partecipazioni</a:t>
          </a:r>
          <a:endParaRPr lang="it-IT" sz="2200" dirty="0">
            <a:latin typeface="Calibri" panose="020F0502020204030204" pitchFamily="34" charset="0"/>
          </a:endParaRPr>
        </a:p>
      </dgm:t>
    </dgm:pt>
    <dgm:pt modelId="{CE1E26F1-929E-4F87-BABF-AFE12244BC49}" type="parTrans" cxnId="{01890A20-69E5-47BE-B26D-2EB3BE4864D7}">
      <dgm:prSet/>
      <dgm:spPr/>
      <dgm:t>
        <a:bodyPr/>
        <a:lstStyle/>
        <a:p>
          <a:endParaRPr lang="it-IT"/>
        </a:p>
      </dgm:t>
    </dgm:pt>
    <dgm:pt modelId="{935A62ED-7A02-45F6-9B40-92B960ABDEB2}" type="sibTrans" cxnId="{01890A20-69E5-47BE-B26D-2EB3BE4864D7}">
      <dgm:prSet/>
      <dgm:spPr/>
      <dgm:t>
        <a:bodyPr/>
        <a:lstStyle/>
        <a:p>
          <a:endParaRPr lang="it-IT"/>
        </a:p>
      </dgm:t>
    </dgm:pt>
    <dgm:pt modelId="{01DF3ABA-599A-4FC3-B3C1-541C6DF601C3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Altri titoli</a:t>
          </a:r>
          <a:endParaRPr lang="it-IT" sz="2200" dirty="0">
            <a:latin typeface="Calibri" panose="020F0502020204030204" pitchFamily="34" charset="0"/>
          </a:endParaRPr>
        </a:p>
      </dgm:t>
    </dgm:pt>
    <dgm:pt modelId="{79B49243-0331-495D-9F03-DA7835F382DA}" type="parTrans" cxnId="{D2EF1CD7-74C3-46B2-A46B-47AD87750693}">
      <dgm:prSet/>
      <dgm:spPr/>
      <dgm:t>
        <a:bodyPr/>
        <a:lstStyle/>
        <a:p>
          <a:endParaRPr lang="it-IT"/>
        </a:p>
      </dgm:t>
    </dgm:pt>
    <dgm:pt modelId="{EAE009DE-A4F3-43F1-8DD8-5FA479F995B4}" type="sibTrans" cxnId="{D2EF1CD7-74C3-46B2-A46B-47AD87750693}">
      <dgm:prSet/>
      <dgm:spPr/>
      <dgm:t>
        <a:bodyPr/>
        <a:lstStyle/>
        <a:p>
          <a:endParaRPr lang="it-IT"/>
        </a:p>
      </dgm:t>
    </dgm:pt>
    <dgm:pt modelId="{5E4CF230-0365-4DF1-BBC3-9A2F7A77D9E5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Strumenti finanziari derivati attivi</a:t>
          </a:r>
          <a:endParaRPr lang="it-IT" sz="2200" dirty="0">
            <a:latin typeface="Calibri" panose="020F0502020204030204" pitchFamily="34" charset="0"/>
          </a:endParaRPr>
        </a:p>
      </dgm:t>
    </dgm:pt>
    <dgm:pt modelId="{6FEA82D6-1114-46A5-927E-4A75B7749453}" type="parTrans" cxnId="{AFD62D5D-650F-42CE-8825-A3BC7E503F45}">
      <dgm:prSet/>
      <dgm:spPr/>
      <dgm:t>
        <a:bodyPr/>
        <a:lstStyle/>
        <a:p>
          <a:endParaRPr lang="it-IT"/>
        </a:p>
      </dgm:t>
    </dgm:pt>
    <dgm:pt modelId="{E0BE386F-0495-4068-9224-CAD20974AB29}" type="sibTrans" cxnId="{AFD62D5D-650F-42CE-8825-A3BC7E503F45}">
      <dgm:prSet/>
      <dgm:spPr/>
      <dgm:t>
        <a:bodyPr/>
        <a:lstStyle/>
        <a:p>
          <a:endParaRPr lang="it-IT"/>
        </a:p>
      </dgm:t>
    </dgm:pt>
    <dgm:pt modelId="{E7780E46-3B8A-44DB-84AE-BAA191A4E4BB}" type="pres">
      <dgm:prSet presAssocID="{0EF50039-6962-4F2C-8C26-C0B083FBA1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192FACA-A4E6-47E2-9B9C-9BABB38A710B}" type="pres">
      <dgm:prSet presAssocID="{14D2468A-0239-4C20-A6E4-03C7FB78AA88}" presName="Name5" presStyleLbl="vennNode1" presStyleIdx="0" presStyleCnt="3" custScaleY="47390" custLinFactNeighborX="226" custLinFactNeighborY="-277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7A580B-62D9-4631-A0F1-5748BD60ACCB}" type="pres">
      <dgm:prSet presAssocID="{935A62ED-7A02-45F6-9B40-92B960ABDEB2}" presName="space" presStyleCnt="0"/>
      <dgm:spPr/>
    </dgm:pt>
    <dgm:pt modelId="{F10CEB4D-5E2C-418C-AD59-65B4BCD1E289}" type="pres">
      <dgm:prSet presAssocID="{01DF3ABA-599A-4FC3-B3C1-541C6DF601C3}" presName="Name5" presStyleLbl="vennNode1" presStyleIdx="1" presStyleCnt="3" custScaleY="47390" custLinFactNeighborX="226" custLinFactNeighborY="-277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63C604-D931-4F42-AEA7-0B17B274C705}" type="pres">
      <dgm:prSet presAssocID="{EAE009DE-A4F3-43F1-8DD8-5FA479F995B4}" presName="space" presStyleCnt="0"/>
      <dgm:spPr/>
    </dgm:pt>
    <dgm:pt modelId="{F68DFA95-3BE1-4217-B7EF-7AF84CEBB249}" type="pres">
      <dgm:prSet presAssocID="{5E4CF230-0365-4DF1-BBC3-9A2F7A77D9E5}" presName="Name5" presStyleLbl="vennNode1" presStyleIdx="2" presStyleCnt="3" custScaleY="47390" custLinFactNeighborX="226" custLinFactNeighborY="-277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1890A20-69E5-47BE-B26D-2EB3BE4864D7}" srcId="{0EF50039-6962-4F2C-8C26-C0B083FBA1C1}" destId="{14D2468A-0239-4C20-A6E4-03C7FB78AA88}" srcOrd="0" destOrd="0" parTransId="{CE1E26F1-929E-4F87-BABF-AFE12244BC49}" sibTransId="{935A62ED-7A02-45F6-9B40-92B960ABDEB2}"/>
    <dgm:cxn modelId="{40508BCE-DE79-4EBA-8F91-BAF0D608A7E3}" type="presOf" srcId="{14D2468A-0239-4C20-A6E4-03C7FB78AA88}" destId="{0192FACA-A4E6-47E2-9B9C-9BABB38A710B}" srcOrd="0" destOrd="0" presId="urn:microsoft.com/office/officeart/2005/8/layout/venn3"/>
    <dgm:cxn modelId="{D2EF1CD7-74C3-46B2-A46B-47AD87750693}" srcId="{0EF50039-6962-4F2C-8C26-C0B083FBA1C1}" destId="{01DF3ABA-599A-4FC3-B3C1-541C6DF601C3}" srcOrd="1" destOrd="0" parTransId="{79B49243-0331-495D-9F03-DA7835F382DA}" sibTransId="{EAE009DE-A4F3-43F1-8DD8-5FA479F995B4}"/>
    <dgm:cxn modelId="{1BACF572-010A-4E24-8F77-CF390B052F8A}" type="presOf" srcId="{5E4CF230-0365-4DF1-BBC3-9A2F7A77D9E5}" destId="{F68DFA95-3BE1-4217-B7EF-7AF84CEBB249}" srcOrd="0" destOrd="0" presId="urn:microsoft.com/office/officeart/2005/8/layout/venn3"/>
    <dgm:cxn modelId="{AFD62D5D-650F-42CE-8825-A3BC7E503F45}" srcId="{0EF50039-6962-4F2C-8C26-C0B083FBA1C1}" destId="{5E4CF230-0365-4DF1-BBC3-9A2F7A77D9E5}" srcOrd="2" destOrd="0" parTransId="{6FEA82D6-1114-46A5-927E-4A75B7749453}" sibTransId="{E0BE386F-0495-4068-9224-CAD20974AB29}"/>
    <dgm:cxn modelId="{D3DD159A-0B64-4758-AB5B-FFF00D37CCE3}" type="presOf" srcId="{0EF50039-6962-4F2C-8C26-C0B083FBA1C1}" destId="{E7780E46-3B8A-44DB-84AE-BAA191A4E4BB}" srcOrd="0" destOrd="0" presId="urn:microsoft.com/office/officeart/2005/8/layout/venn3"/>
    <dgm:cxn modelId="{724EEDAC-35A9-466E-820F-403A6089D5AF}" type="presOf" srcId="{01DF3ABA-599A-4FC3-B3C1-541C6DF601C3}" destId="{F10CEB4D-5E2C-418C-AD59-65B4BCD1E289}" srcOrd="0" destOrd="0" presId="urn:microsoft.com/office/officeart/2005/8/layout/venn3"/>
    <dgm:cxn modelId="{65391177-FB0D-4497-83BD-774B54243FB7}" type="presParOf" srcId="{E7780E46-3B8A-44DB-84AE-BAA191A4E4BB}" destId="{0192FACA-A4E6-47E2-9B9C-9BABB38A710B}" srcOrd="0" destOrd="0" presId="urn:microsoft.com/office/officeart/2005/8/layout/venn3"/>
    <dgm:cxn modelId="{430AF8E0-A8D2-4799-877E-05899D60288B}" type="presParOf" srcId="{E7780E46-3B8A-44DB-84AE-BAA191A4E4BB}" destId="{7D7A580B-62D9-4631-A0F1-5748BD60ACCB}" srcOrd="1" destOrd="0" presId="urn:microsoft.com/office/officeart/2005/8/layout/venn3"/>
    <dgm:cxn modelId="{BF47A3A3-A291-4214-AEE6-2A1A152A419C}" type="presParOf" srcId="{E7780E46-3B8A-44DB-84AE-BAA191A4E4BB}" destId="{F10CEB4D-5E2C-418C-AD59-65B4BCD1E289}" srcOrd="2" destOrd="0" presId="urn:microsoft.com/office/officeart/2005/8/layout/venn3"/>
    <dgm:cxn modelId="{99012AAA-37AC-477D-9000-4083FE412C2A}" type="presParOf" srcId="{E7780E46-3B8A-44DB-84AE-BAA191A4E4BB}" destId="{B463C604-D931-4F42-AEA7-0B17B274C705}" srcOrd="3" destOrd="0" presId="urn:microsoft.com/office/officeart/2005/8/layout/venn3"/>
    <dgm:cxn modelId="{52D7EA21-DB0C-4516-91F4-04DB773E2DE3}" type="presParOf" srcId="{E7780E46-3B8A-44DB-84AE-BAA191A4E4BB}" destId="{F68DFA95-3BE1-4217-B7EF-7AF84CEBB249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77BF1E-4951-4432-B2E2-3F79078645B9}" type="doc">
      <dgm:prSet loTypeId="urn:microsoft.com/office/officeart/2005/8/layout/hList9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0BDB37B-D936-41C5-A25A-6763831B39A1}">
      <dgm:prSet phldrT="[Testo]" custT="1"/>
      <dgm:spPr/>
      <dgm:t>
        <a:bodyPr/>
        <a:lstStyle/>
        <a:p>
          <a:r>
            <a:rPr lang="it-IT" sz="1800" b="1" dirty="0" smtClean="0">
              <a:latin typeface="Calibri" panose="020F0502020204030204" pitchFamily="34" charset="0"/>
            </a:rPr>
            <a:t>Investimento durevole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E8C07C0A-C820-4EFD-AD23-504B8E881F7A}" type="parTrans" cxnId="{FF064DD9-BAC4-4F0D-8A1A-39180BF2BA39}">
      <dgm:prSet/>
      <dgm:spPr/>
      <dgm:t>
        <a:bodyPr/>
        <a:lstStyle/>
        <a:p>
          <a:endParaRPr lang="it-IT"/>
        </a:p>
      </dgm:t>
    </dgm:pt>
    <dgm:pt modelId="{7344A62A-B2E8-4B89-BB30-1CEE3A5E6D42}" type="sibTrans" cxnId="{FF064DD9-BAC4-4F0D-8A1A-39180BF2BA39}">
      <dgm:prSet/>
      <dgm:spPr/>
      <dgm:t>
        <a:bodyPr/>
        <a:lstStyle/>
        <a:p>
          <a:endParaRPr lang="it-IT"/>
        </a:p>
      </dgm:t>
    </dgm:pt>
    <dgm:pt modelId="{94F4ECBF-F01E-4BDE-9CF8-B97A55C4C43E}">
      <dgm:prSet phldrT="[Testo]" custT="1"/>
      <dgm:spPr/>
      <dgm:t>
        <a:bodyPr/>
        <a:lstStyle/>
        <a:p>
          <a:r>
            <a:rPr lang="it-IT" sz="1800" b="1" dirty="0" smtClean="0">
              <a:latin typeface="Calibri" panose="020F0502020204030204" pitchFamily="34" charset="0"/>
            </a:rPr>
            <a:t>BIII) Immobilizzazioni finanziarie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61D4EAF1-E6DD-4097-9340-C350636C7A40}" type="parTrans" cxnId="{4BC7817B-AD43-4079-BFA9-00C7F62AFF63}">
      <dgm:prSet/>
      <dgm:spPr/>
      <dgm:t>
        <a:bodyPr/>
        <a:lstStyle/>
        <a:p>
          <a:endParaRPr lang="it-IT"/>
        </a:p>
      </dgm:t>
    </dgm:pt>
    <dgm:pt modelId="{677C8F2D-40C2-4520-B1F2-DC3481884AAC}" type="sibTrans" cxnId="{4BC7817B-AD43-4079-BFA9-00C7F62AFF63}">
      <dgm:prSet/>
      <dgm:spPr/>
      <dgm:t>
        <a:bodyPr/>
        <a:lstStyle/>
        <a:p>
          <a:endParaRPr lang="it-IT"/>
        </a:p>
      </dgm:t>
    </dgm:pt>
    <dgm:pt modelId="{72102620-A50C-4CE5-8BB5-1F19FC3B998E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1) partecipazioni in:</a:t>
          </a:r>
        </a:p>
        <a:p>
          <a:pPr marL="0" indent="0"/>
          <a:r>
            <a:rPr lang="it-IT" sz="1800" dirty="0" smtClean="0">
              <a:latin typeface="Calibri" panose="020F0502020204030204" pitchFamily="34" charset="0"/>
            </a:rPr>
            <a:t>a) imprese controllate</a:t>
          </a:r>
        </a:p>
        <a:p>
          <a:pPr marL="0" indent="0"/>
          <a:r>
            <a:rPr lang="it-IT" sz="1800" dirty="0" smtClean="0">
              <a:latin typeface="Calibri" panose="020F0502020204030204" pitchFamily="34" charset="0"/>
            </a:rPr>
            <a:t>b) imprese collegate</a:t>
          </a:r>
        </a:p>
        <a:p>
          <a:pPr marL="0" indent="0"/>
          <a:r>
            <a:rPr lang="it-IT" sz="1800" dirty="0" smtClean="0">
              <a:latin typeface="Calibri" panose="020F0502020204030204" pitchFamily="34" charset="0"/>
            </a:rPr>
            <a:t>c) Imprese controllanti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d) imprese sottoposte al controllo delle controllanti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d-bis) altre imprese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[…]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3) Altri titoli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4) Strumenti finanziari derivati attivi</a:t>
          </a:r>
          <a:endParaRPr lang="it-IT" sz="18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52B93A2F-1DCD-4B95-9C92-5863DFA71B0B}" type="parTrans" cxnId="{B5E5385D-0DFE-4B26-896D-919DFB785058}">
      <dgm:prSet/>
      <dgm:spPr/>
      <dgm:t>
        <a:bodyPr/>
        <a:lstStyle/>
        <a:p>
          <a:endParaRPr lang="it-IT"/>
        </a:p>
      </dgm:t>
    </dgm:pt>
    <dgm:pt modelId="{71A519E2-5E2B-4163-9A38-1CD8CB4A7CB4}" type="sibTrans" cxnId="{B5E5385D-0DFE-4B26-896D-919DFB785058}">
      <dgm:prSet/>
      <dgm:spPr/>
      <dgm:t>
        <a:bodyPr/>
        <a:lstStyle/>
        <a:p>
          <a:endParaRPr lang="it-IT"/>
        </a:p>
      </dgm:t>
    </dgm:pt>
    <dgm:pt modelId="{B084B20B-D2E8-47EC-AB15-AD2BA04DC234}">
      <dgm:prSet phldrT="[Testo]" custT="1"/>
      <dgm:spPr/>
      <dgm:t>
        <a:bodyPr/>
        <a:lstStyle/>
        <a:p>
          <a:r>
            <a:rPr lang="it-IT" sz="1800" b="1" dirty="0" smtClean="0">
              <a:latin typeface="Calibri" panose="020F0502020204030204" pitchFamily="34" charset="0"/>
            </a:rPr>
            <a:t>Investimento non durevole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3E3064C7-C9FB-4782-8A38-ECC85ED416E6}" type="parTrans" cxnId="{01045AA7-BD91-41CA-B2FB-E0486BF5E4A4}">
      <dgm:prSet/>
      <dgm:spPr/>
      <dgm:t>
        <a:bodyPr/>
        <a:lstStyle/>
        <a:p>
          <a:endParaRPr lang="it-IT"/>
        </a:p>
      </dgm:t>
    </dgm:pt>
    <dgm:pt modelId="{A502BED5-028C-493A-A46B-866A36F5F580}" type="sibTrans" cxnId="{01045AA7-BD91-41CA-B2FB-E0486BF5E4A4}">
      <dgm:prSet/>
      <dgm:spPr/>
      <dgm:t>
        <a:bodyPr/>
        <a:lstStyle/>
        <a:p>
          <a:endParaRPr lang="it-IT"/>
        </a:p>
      </dgm:t>
    </dgm:pt>
    <dgm:pt modelId="{0CE3E84C-BF97-44B8-B705-9441E78F4FB0}">
      <dgm:prSet phldrT="[Testo]" custT="1"/>
      <dgm:spPr/>
      <dgm:t>
        <a:bodyPr/>
        <a:lstStyle/>
        <a:p>
          <a:pPr marL="0" indent="0" algn="ctr"/>
          <a:r>
            <a:rPr lang="it-IT" sz="1800" b="1" dirty="0" smtClean="0">
              <a:latin typeface="Calibri" panose="020F0502020204030204" pitchFamily="34" charset="0"/>
            </a:rPr>
            <a:t>CIII) Attività finanziarie che non costituiscono immobilizzazioni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8C1CECF7-3690-4375-BD3E-41E738561368}" type="parTrans" cxnId="{B3309AF5-6FCD-4A7A-A13E-E4A62C102180}">
      <dgm:prSet/>
      <dgm:spPr/>
      <dgm:t>
        <a:bodyPr/>
        <a:lstStyle/>
        <a:p>
          <a:endParaRPr lang="it-IT"/>
        </a:p>
      </dgm:t>
    </dgm:pt>
    <dgm:pt modelId="{70277619-6DE3-4235-A009-73A7D00AA60B}" type="sibTrans" cxnId="{B3309AF5-6FCD-4A7A-A13E-E4A62C102180}">
      <dgm:prSet/>
      <dgm:spPr/>
      <dgm:t>
        <a:bodyPr/>
        <a:lstStyle/>
        <a:p>
          <a:endParaRPr lang="it-IT"/>
        </a:p>
      </dgm:t>
    </dgm:pt>
    <dgm:pt modelId="{7EEA62E3-6BAD-4435-8DCD-3B09FC1E35C2}">
      <dgm:prSet phldrT="[Testo]" custT="1"/>
      <dgm:spPr/>
      <dgm:t>
        <a:bodyPr/>
        <a:lstStyle/>
        <a:p>
          <a:pPr marL="0" indent="0"/>
          <a:r>
            <a:rPr lang="it-IT" sz="1800" dirty="0" smtClean="0">
              <a:latin typeface="Calibri" panose="020F0502020204030204" pitchFamily="34" charset="0"/>
            </a:rPr>
            <a:t>1) partecipazioni in imprese controllate</a:t>
          </a:r>
        </a:p>
        <a:p>
          <a:pPr marL="0" indent="0"/>
          <a:r>
            <a:rPr lang="it-IT" sz="1800" dirty="0" smtClean="0">
              <a:latin typeface="Calibri" panose="020F0502020204030204" pitchFamily="34" charset="0"/>
            </a:rPr>
            <a:t>2) partecipazioni in imprese collegate</a:t>
          </a:r>
        </a:p>
        <a:p>
          <a:pPr marL="0" indent="0"/>
          <a:r>
            <a:rPr lang="it-IT" sz="1800" dirty="0" smtClean="0">
              <a:latin typeface="Calibri" panose="020F0502020204030204" pitchFamily="34" charset="0"/>
            </a:rPr>
            <a:t>3) partecipazioni in imprese </a:t>
          </a:r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controllanti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3-bis) partecipazioni in imprese sottoposte al controllo delle controllanti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4) altre partecipazioni</a:t>
          </a:r>
        </a:p>
        <a:p>
          <a:pPr marL="0" indent="0"/>
          <a:r>
            <a:rPr lang="it-IT" sz="1800" dirty="0" smtClean="0">
              <a:solidFill>
                <a:schemeClr val="tx1"/>
              </a:solidFill>
              <a:latin typeface="Calibri" panose="020F0502020204030204" pitchFamily="34" charset="0"/>
            </a:rPr>
            <a:t>5) Strumenti finanziari derivati attivi</a:t>
          </a:r>
        </a:p>
        <a:p>
          <a:pPr marL="0" indent="0"/>
          <a:r>
            <a:rPr lang="it-IT" sz="1800" dirty="0" smtClean="0">
              <a:latin typeface="Calibri" panose="020F0502020204030204" pitchFamily="34" charset="0"/>
            </a:rPr>
            <a:t>6) Altri titoli</a:t>
          </a:r>
          <a:endParaRPr lang="it-IT" sz="1800" dirty="0">
            <a:latin typeface="Calibri" panose="020F0502020204030204" pitchFamily="34" charset="0"/>
          </a:endParaRPr>
        </a:p>
      </dgm:t>
    </dgm:pt>
    <dgm:pt modelId="{2298E207-5F98-4D3F-8D97-0E14496260FA}" type="parTrans" cxnId="{8336FD96-FF65-4D44-B176-804A39DA87D1}">
      <dgm:prSet/>
      <dgm:spPr/>
      <dgm:t>
        <a:bodyPr/>
        <a:lstStyle/>
        <a:p>
          <a:endParaRPr lang="it-IT"/>
        </a:p>
      </dgm:t>
    </dgm:pt>
    <dgm:pt modelId="{76011EEB-7DC9-4C23-B550-2FDA85F9EDA4}" type="sibTrans" cxnId="{8336FD96-FF65-4D44-B176-804A39DA87D1}">
      <dgm:prSet/>
      <dgm:spPr/>
      <dgm:t>
        <a:bodyPr/>
        <a:lstStyle/>
        <a:p>
          <a:endParaRPr lang="it-IT"/>
        </a:p>
      </dgm:t>
    </dgm:pt>
    <dgm:pt modelId="{D6FDC961-E29C-4C27-9119-E332816D8925}" type="pres">
      <dgm:prSet presAssocID="{3B77BF1E-4951-4432-B2E2-3F79078645B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E19C180D-B13A-42F5-A1CD-BE97BC552C40}" type="pres">
      <dgm:prSet presAssocID="{B0BDB37B-D936-41C5-A25A-6763831B39A1}" presName="posSpace" presStyleCnt="0"/>
      <dgm:spPr/>
    </dgm:pt>
    <dgm:pt modelId="{AD9D5FD4-3A4E-4738-A589-2E0272079937}" type="pres">
      <dgm:prSet presAssocID="{B0BDB37B-D936-41C5-A25A-6763831B39A1}" presName="vertFlow" presStyleCnt="0"/>
      <dgm:spPr/>
    </dgm:pt>
    <dgm:pt modelId="{DB7DCF13-71BA-4A60-B56E-9F47569C3063}" type="pres">
      <dgm:prSet presAssocID="{B0BDB37B-D936-41C5-A25A-6763831B39A1}" presName="topSpace" presStyleCnt="0"/>
      <dgm:spPr/>
    </dgm:pt>
    <dgm:pt modelId="{FE21773C-6659-4B67-9C72-727320C427D4}" type="pres">
      <dgm:prSet presAssocID="{B0BDB37B-D936-41C5-A25A-6763831B39A1}" presName="firstComp" presStyleCnt="0"/>
      <dgm:spPr/>
    </dgm:pt>
    <dgm:pt modelId="{2D523A80-E80F-43DE-9025-730098B3F47C}" type="pres">
      <dgm:prSet presAssocID="{B0BDB37B-D936-41C5-A25A-6763831B39A1}" presName="firstChild" presStyleLbl="bgAccFollowNode1" presStyleIdx="0" presStyleCnt="4" custScaleX="150553" custScaleY="53096" custLinFactNeighborX="13087" custLinFactNeighborY="884"/>
      <dgm:spPr/>
      <dgm:t>
        <a:bodyPr/>
        <a:lstStyle/>
        <a:p>
          <a:endParaRPr lang="it-IT"/>
        </a:p>
      </dgm:t>
    </dgm:pt>
    <dgm:pt modelId="{569DFEF5-773F-452A-B2EC-BB563179B7C1}" type="pres">
      <dgm:prSet presAssocID="{B0BDB37B-D936-41C5-A25A-6763831B39A1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B6A8DD-5CB2-4049-BBC2-A15BAF720F83}" type="pres">
      <dgm:prSet presAssocID="{72102620-A50C-4CE5-8BB5-1F19FC3B998E}" presName="comp" presStyleCnt="0"/>
      <dgm:spPr/>
    </dgm:pt>
    <dgm:pt modelId="{3E4A60D8-9685-4FFF-8995-B917316165E7}" type="pres">
      <dgm:prSet presAssocID="{72102620-A50C-4CE5-8BB5-1F19FC3B998E}" presName="child" presStyleLbl="bgAccFollowNode1" presStyleIdx="1" presStyleCnt="4" custScaleX="150553" custScaleY="296958" custLinFactNeighborX="13087" custLinFactNeighborY="689"/>
      <dgm:spPr/>
      <dgm:t>
        <a:bodyPr/>
        <a:lstStyle/>
        <a:p>
          <a:endParaRPr lang="it-IT"/>
        </a:p>
      </dgm:t>
    </dgm:pt>
    <dgm:pt modelId="{A3AE313E-4BE1-44BB-87AB-CDCEA36C5355}" type="pres">
      <dgm:prSet presAssocID="{72102620-A50C-4CE5-8BB5-1F19FC3B998E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3C99C0-5006-4870-9E22-28D28D7DFFB6}" type="pres">
      <dgm:prSet presAssocID="{B0BDB37B-D936-41C5-A25A-6763831B39A1}" presName="negSpace" presStyleCnt="0"/>
      <dgm:spPr/>
    </dgm:pt>
    <dgm:pt modelId="{CCC26E36-0DAC-4489-9FD0-B0D8E7B01CC5}" type="pres">
      <dgm:prSet presAssocID="{B0BDB37B-D936-41C5-A25A-6763831B39A1}" presName="circle" presStyleLbl="node1" presStyleIdx="0" presStyleCnt="2" custScaleX="175479" custScaleY="63201" custLinFactNeighborX="6076" custLinFactNeighborY="-12829"/>
      <dgm:spPr/>
      <dgm:t>
        <a:bodyPr/>
        <a:lstStyle/>
        <a:p>
          <a:endParaRPr lang="it-IT"/>
        </a:p>
      </dgm:t>
    </dgm:pt>
    <dgm:pt modelId="{FC9D985B-BC11-42DF-B1CE-B660717F4CAF}" type="pres">
      <dgm:prSet presAssocID="{7344A62A-B2E8-4B89-BB30-1CEE3A5E6D42}" presName="transSpace" presStyleCnt="0"/>
      <dgm:spPr/>
    </dgm:pt>
    <dgm:pt modelId="{4B1DD971-4490-418E-8487-4A6F0D343C97}" type="pres">
      <dgm:prSet presAssocID="{B084B20B-D2E8-47EC-AB15-AD2BA04DC234}" presName="posSpace" presStyleCnt="0"/>
      <dgm:spPr/>
    </dgm:pt>
    <dgm:pt modelId="{8DD20AB1-D094-4959-804D-3DCEB329D9B0}" type="pres">
      <dgm:prSet presAssocID="{B084B20B-D2E8-47EC-AB15-AD2BA04DC234}" presName="vertFlow" presStyleCnt="0"/>
      <dgm:spPr/>
    </dgm:pt>
    <dgm:pt modelId="{E6AC77BC-0563-47ED-9AB5-0165EB3A5995}" type="pres">
      <dgm:prSet presAssocID="{B084B20B-D2E8-47EC-AB15-AD2BA04DC234}" presName="topSpace" presStyleCnt="0"/>
      <dgm:spPr/>
    </dgm:pt>
    <dgm:pt modelId="{2BCE5274-41D7-499B-B38E-8D6A44A8596C}" type="pres">
      <dgm:prSet presAssocID="{B084B20B-D2E8-47EC-AB15-AD2BA04DC234}" presName="firstComp" presStyleCnt="0"/>
      <dgm:spPr/>
    </dgm:pt>
    <dgm:pt modelId="{B99B579B-E732-4D3C-92E6-6D4FBD92F9BB}" type="pres">
      <dgm:prSet presAssocID="{B084B20B-D2E8-47EC-AB15-AD2BA04DC234}" presName="firstChild" presStyleLbl="bgAccFollowNode1" presStyleIdx="2" presStyleCnt="4" custScaleX="157927" custScaleY="53096" custLinFactNeighborX="-51140" custLinFactNeighborY="3127"/>
      <dgm:spPr/>
      <dgm:t>
        <a:bodyPr/>
        <a:lstStyle/>
        <a:p>
          <a:endParaRPr lang="it-IT"/>
        </a:p>
      </dgm:t>
    </dgm:pt>
    <dgm:pt modelId="{77C1124B-F159-4812-AF86-98A50FF004E3}" type="pres">
      <dgm:prSet presAssocID="{B084B20B-D2E8-47EC-AB15-AD2BA04DC234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078A95-7083-4961-B945-6C4AC97D0080}" type="pres">
      <dgm:prSet presAssocID="{7EEA62E3-6BAD-4435-8DCD-3B09FC1E35C2}" presName="comp" presStyleCnt="0"/>
      <dgm:spPr/>
    </dgm:pt>
    <dgm:pt modelId="{6D394C20-DB02-42CB-8F2B-A02DF019F92C}" type="pres">
      <dgm:prSet presAssocID="{7EEA62E3-6BAD-4435-8DCD-3B09FC1E35C2}" presName="child" presStyleLbl="bgAccFollowNode1" presStyleIdx="3" presStyleCnt="4" custScaleX="157927" custScaleY="296986" custLinFactNeighborX="-51140" custLinFactNeighborY="3279"/>
      <dgm:spPr/>
      <dgm:t>
        <a:bodyPr/>
        <a:lstStyle/>
        <a:p>
          <a:endParaRPr lang="it-IT"/>
        </a:p>
      </dgm:t>
    </dgm:pt>
    <dgm:pt modelId="{8D85662B-B36F-454E-928B-1A66EA45691B}" type="pres">
      <dgm:prSet presAssocID="{7EEA62E3-6BAD-4435-8DCD-3B09FC1E35C2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31C1DB-D995-40F6-8B13-09D23D403FC9}" type="pres">
      <dgm:prSet presAssocID="{B084B20B-D2E8-47EC-AB15-AD2BA04DC234}" presName="negSpace" presStyleCnt="0"/>
      <dgm:spPr/>
    </dgm:pt>
    <dgm:pt modelId="{5782D550-8EB6-4D84-98FD-965E5E28AC6D}" type="pres">
      <dgm:prSet presAssocID="{B084B20B-D2E8-47EC-AB15-AD2BA04DC234}" presName="circle" presStyleLbl="node1" presStyleIdx="1" presStyleCnt="2" custScaleX="205660" custScaleY="57381" custLinFactNeighborX="-80546" custLinFactNeighborY="-12829"/>
      <dgm:spPr/>
      <dgm:t>
        <a:bodyPr/>
        <a:lstStyle/>
        <a:p>
          <a:endParaRPr lang="it-IT"/>
        </a:p>
      </dgm:t>
    </dgm:pt>
  </dgm:ptLst>
  <dgm:cxnLst>
    <dgm:cxn modelId="{DA873CA3-E811-44C7-8B76-1BBC0D968543}" type="presOf" srcId="{94F4ECBF-F01E-4BDE-9CF8-B97A55C4C43E}" destId="{569DFEF5-773F-452A-B2EC-BB563179B7C1}" srcOrd="1" destOrd="0" presId="urn:microsoft.com/office/officeart/2005/8/layout/hList9"/>
    <dgm:cxn modelId="{B99E5C82-111C-4097-A028-04934735129D}" type="presOf" srcId="{72102620-A50C-4CE5-8BB5-1F19FC3B998E}" destId="{3E4A60D8-9685-4FFF-8995-B917316165E7}" srcOrd="0" destOrd="0" presId="urn:microsoft.com/office/officeart/2005/8/layout/hList9"/>
    <dgm:cxn modelId="{5AFF45E4-604F-4A3B-B853-BCFCDECE010E}" type="presOf" srcId="{94F4ECBF-F01E-4BDE-9CF8-B97A55C4C43E}" destId="{2D523A80-E80F-43DE-9025-730098B3F47C}" srcOrd="0" destOrd="0" presId="urn:microsoft.com/office/officeart/2005/8/layout/hList9"/>
    <dgm:cxn modelId="{9DC3B5C6-07AB-4252-8D0B-C570ED546239}" type="presOf" srcId="{B084B20B-D2E8-47EC-AB15-AD2BA04DC234}" destId="{5782D550-8EB6-4D84-98FD-965E5E28AC6D}" srcOrd="0" destOrd="0" presId="urn:microsoft.com/office/officeart/2005/8/layout/hList9"/>
    <dgm:cxn modelId="{46B65384-82CB-420C-80F5-7CEFF98D1347}" type="presOf" srcId="{7EEA62E3-6BAD-4435-8DCD-3B09FC1E35C2}" destId="{6D394C20-DB02-42CB-8F2B-A02DF019F92C}" srcOrd="0" destOrd="0" presId="urn:microsoft.com/office/officeart/2005/8/layout/hList9"/>
    <dgm:cxn modelId="{C34F8BC3-19E8-4D82-AD0F-536B432463BE}" type="presOf" srcId="{72102620-A50C-4CE5-8BB5-1F19FC3B998E}" destId="{A3AE313E-4BE1-44BB-87AB-CDCEA36C5355}" srcOrd="1" destOrd="0" presId="urn:microsoft.com/office/officeart/2005/8/layout/hList9"/>
    <dgm:cxn modelId="{B5E5385D-0DFE-4B26-896D-919DFB785058}" srcId="{B0BDB37B-D936-41C5-A25A-6763831B39A1}" destId="{72102620-A50C-4CE5-8BB5-1F19FC3B998E}" srcOrd="1" destOrd="0" parTransId="{52B93A2F-1DCD-4B95-9C92-5863DFA71B0B}" sibTransId="{71A519E2-5E2B-4163-9A38-1CD8CB4A7CB4}"/>
    <dgm:cxn modelId="{8336FD96-FF65-4D44-B176-804A39DA87D1}" srcId="{B084B20B-D2E8-47EC-AB15-AD2BA04DC234}" destId="{7EEA62E3-6BAD-4435-8DCD-3B09FC1E35C2}" srcOrd="1" destOrd="0" parTransId="{2298E207-5F98-4D3F-8D97-0E14496260FA}" sibTransId="{76011EEB-7DC9-4C23-B550-2FDA85F9EDA4}"/>
    <dgm:cxn modelId="{4BC7817B-AD43-4079-BFA9-00C7F62AFF63}" srcId="{B0BDB37B-D936-41C5-A25A-6763831B39A1}" destId="{94F4ECBF-F01E-4BDE-9CF8-B97A55C4C43E}" srcOrd="0" destOrd="0" parTransId="{61D4EAF1-E6DD-4097-9340-C350636C7A40}" sibTransId="{677C8F2D-40C2-4520-B1F2-DC3481884AAC}"/>
    <dgm:cxn modelId="{FF064DD9-BAC4-4F0D-8A1A-39180BF2BA39}" srcId="{3B77BF1E-4951-4432-B2E2-3F79078645B9}" destId="{B0BDB37B-D936-41C5-A25A-6763831B39A1}" srcOrd="0" destOrd="0" parTransId="{E8C07C0A-C820-4EFD-AD23-504B8E881F7A}" sibTransId="{7344A62A-B2E8-4B89-BB30-1CEE3A5E6D42}"/>
    <dgm:cxn modelId="{B3309AF5-6FCD-4A7A-A13E-E4A62C102180}" srcId="{B084B20B-D2E8-47EC-AB15-AD2BA04DC234}" destId="{0CE3E84C-BF97-44B8-B705-9441E78F4FB0}" srcOrd="0" destOrd="0" parTransId="{8C1CECF7-3690-4375-BD3E-41E738561368}" sibTransId="{70277619-6DE3-4235-A009-73A7D00AA60B}"/>
    <dgm:cxn modelId="{4793B26C-DE65-4429-AF2D-17DE8C9C3517}" type="presOf" srcId="{0CE3E84C-BF97-44B8-B705-9441E78F4FB0}" destId="{77C1124B-F159-4812-AF86-98A50FF004E3}" srcOrd="1" destOrd="0" presId="urn:microsoft.com/office/officeart/2005/8/layout/hList9"/>
    <dgm:cxn modelId="{F2D34EA7-26E1-4C12-8D17-DE010AE6DA26}" type="presOf" srcId="{7EEA62E3-6BAD-4435-8DCD-3B09FC1E35C2}" destId="{8D85662B-B36F-454E-928B-1A66EA45691B}" srcOrd="1" destOrd="0" presId="urn:microsoft.com/office/officeart/2005/8/layout/hList9"/>
    <dgm:cxn modelId="{01045AA7-BD91-41CA-B2FB-E0486BF5E4A4}" srcId="{3B77BF1E-4951-4432-B2E2-3F79078645B9}" destId="{B084B20B-D2E8-47EC-AB15-AD2BA04DC234}" srcOrd="1" destOrd="0" parTransId="{3E3064C7-C9FB-4782-8A38-ECC85ED416E6}" sibTransId="{A502BED5-028C-493A-A46B-866A36F5F580}"/>
    <dgm:cxn modelId="{45051F1F-09F4-4529-9FAC-ABFCD3860F7E}" type="presOf" srcId="{3B77BF1E-4951-4432-B2E2-3F79078645B9}" destId="{D6FDC961-E29C-4C27-9119-E332816D8925}" srcOrd="0" destOrd="0" presId="urn:microsoft.com/office/officeart/2005/8/layout/hList9"/>
    <dgm:cxn modelId="{3A9006C6-DC65-45C8-B749-1E62114705F4}" type="presOf" srcId="{B0BDB37B-D936-41C5-A25A-6763831B39A1}" destId="{CCC26E36-0DAC-4489-9FD0-B0D8E7B01CC5}" srcOrd="0" destOrd="0" presId="urn:microsoft.com/office/officeart/2005/8/layout/hList9"/>
    <dgm:cxn modelId="{CC97636A-A203-4BDB-B8D8-9F710A89A551}" type="presOf" srcId="{0CE3E84C-BF97-44B8-B705-9441E78F4FB0}" destId="{B99B579B-E732-4D3C-92E6-6D4FBD92F9BB}" srcOrd="0" destOrd="0" presId="urn:microsoft.com/office/officeart/2005/8/layout/hList9"/>
    <dgm:cxn modelId="{A39C10E9-D935-47F3-BD67-CB7809D64F39}" type="presParOf" srcId="{D6FDC961-E29C-4C27-9119-E332816D8925}" destId="{E19C180D-B13A-42F5-A1CD-BE97BC552C40}" srcOrd="0" destOrd="0" presId="urn:microsoft.com/office/officeart/2005/8/layout/hList9"/>
    <dgm:cxn modelId="{B8D73287-EA02-4DC8-8265-0ADC6BCE2FE4}" type="presParOf" srcId="{D6FDC961-E29C-4C27-9119-E332816D8925}" destId="{AD9D5FD4-3A4E-4738-A589-2E0272079937}" srcOrd="1" destOrd="0" presId="urn:microsoft.com/office/officeart/2005/8/layout/hList9"/>
    <dgm:cxn modelId="{5B1C42FE-4332-44D5-8BB0-86110A5EBF0D}" type="presParOf" srcId="{AD9D5FD4-3A4E-4738-A589-2E0272079937}" destId="{DB7DCF13-71BA-4A60-B56E-9F47569C3063}" srcOrd="0" destOrd="0" presId="urn:microsoft.com/office/officeart/2005/8/layout/hList9"/>
    <dgm:cxn modelId="{3BCA8680-1236-4B76-9A84-B3632DAB1DA8}" type="presParOf" srcId="{AD9D5FD4-3A4E-4738-A589-2E0272079937}" destId="{FE21773C-6659-4B67-9C72-727320C427D4}" srcOrd="1" destOrd="0" presId="urn:microsoft.com/office/officeart/2005/8/layout/hList9"/>
    <dgm:cxn modelId="{A5A8DCDF-6182-4806-B98F-7B2FAAEEEB43}" type="presParOf" srcId="{FE21773C-6659-4B67-9C72-727320C427D4}" destId="{2D523A80-E80F-43DE-9025-730098B3F47C}" srcOrd="0" destOrd="0" presId="urn:microsoft.com/office/officeart/2005/8/layout/hList9"/>
    <dgm:cxn modelId="{E2DED148-982E-455D-9F4F-A3F7F01AD76D}" type="presParOf" srcId="{FE21773C-6659-4B67-9C72-727320C427D4}" destId="{569DFEF5-773F-452A-B2EC-BB563179B7C1}" srcOrd="1" destOrd="0" presId="urn:microsoft.com/office/officeart/2005/8/layout/hList9"/>
    <dgm:cxn modelId="{025C1E70-ECD3-4A7B-A9ED-600F5DF9F614}" type="presParOf" srcId="{AD9D5FD4-3A4E-4738-A589-2E0272079937}" destId="{62B6A8DD-5CB2-4049-BBC2-A15BAF720F83}" srcOrd="2" destOrd="0" presId="urn:microsoft.com/office/officeart/2005/8/layout/hList9"/>
    <dgm:cxn modelId="{71AD8E1F-674E-41AB-B468-1382EE700F94}" type="presParOf" srcId="{62B6A8DD-5CB2-4049-BBC2-A15BAF720F83}" destId="{3E4A60D8-9685-4FFF-8995-B917316165E7}" srcOrd="0" destOrd="0" presId="urn:microsoft.com/office/officeart/2005/8/layout/hList9"/>
    <dgm:cxn modelId="{1CE77A6B-5E2A-49ED-A8FC-4F2A460BDA18}" type="presParOf" srcId="{62B6A8DD-5CB2-4049-BBC2-A15BAF720F83}" destId="{A3AE313E-4BE1-44BB-87AB-CDCEA36C5355}" srcOrd="1" destOrd="0" presId="urn:microsoft.com/office/officeart/2005/8/layout/hList9"/>
    <dgm:cxn modelId="{2DC9EF1B-38E9-43BB-BD59-EEF76A480A37}" type="presParOf" srcId="{D6FDC961-E29C-4C27-9119-E332816D8925}" destId="{F83C99C0-5006-4870-9E22-28D28D7DFFB6}" srcOrd="2" destOrd="0" presId="urn:microsoft.com/office/officeart/2005/8/layout/hList9"/>
    <dgm:cxn modelId="{619D0B93-5217-4870-9434-20035457AF07}" type="presParOf" srcId="{D6FDC961-E29C-4C27-9119-E332816D8925}" destId="{CCC26E36-0DAC-4489-9FD0-B0D8E7B01CC5}" srcOrd="3" destOrd="0" presId="urn:microsoft.com/office/officeart/2005/8/layout/hList9"/>
    <dgm:cxn modelId="{8F33C21E-D219-4C8F-9E70-B812E42A2167}" type="presParOf" srcId="{D6FDC961-E29C-4C27-9119-E332816D8925}" destId="{FC9D985B-BC11-42DF-B1CE-B660717F4CAF}" srcOrd="4" destOrd="0" presId="urn:microsoft.com/office/officeart/2005/8/layout/hList9"/>
    <dgm:cxn modelId="{1E136E52-564E-4C95-85B0-1A76474524C6}" type="presParOf" srcId="{D6FDC961-E29C-4C27-9119-E332816D8925}" destId="{4B1DD971-4490-418E-8487-4A6F0D343C97}" srcOrd="5" destOrd="0" presId="urn:microsoft.com/office/officeart/2005/8/layout/hList9"/>
    <dgm:cxn modelId="{3512F752-6BFE-4D05-88FE-E8B8C486F51F}" type="presParOf" srcId="{D6FDC961-E29C-4C27-9119-E332816D8925}" destId="{8DD20AB1-D094-4959-804D-3DCEB329D9B0}" srcOrd="6" destOrd="0" presId="urn:microsoft.com/office/officeart/2005/8/layout/hList9"/>
    <dgm:cxn modelId="{C9470CCD-47BF-4E7D-9C5F-660213C3251C}" type="presParOf" srcId="{8DD20AB1-D094-4959-804D-3DCEB329D9B0}" destId="{E6AC77BC-0563-47ED-9AB5-0165EB3A5995}" srcOrd="0" destOrd="0" presId="urn:microsoft.com/office/officeart/2005/8/layout/hList9"/>
    <dgm:cxn modelId="{71CAB521-1E9D-42C4-A184-6318023551EA}" type="presParOf" srcId="{8DD20AB1-D094-4959-804D-3DCEB329D9B0}" destId="{2BCE5274-41D7-499B-B38E-8D6A44A8596C}" srcOrd="1" destOrd="0" presId="urn:microsoft.com/office/officeart/2005/8/layout/hList9"/>
    <dgm:cxn modelId="{32A2162A-0A49-4CA4-89D4-B44231EB92AC}" type="presParOf" srcId="{2BCE5274-41D7-499B-B38E-8D6A44A8596C}" destId="{B99B579B-E732-4D3C-92E6-6D4FBD92F9BB}" srcOrd="0" destOrd="0" presId="urn:microsoft.com/office/officeart/2005/8/layout/hList9"/>
    <dgm:cxn modelId="{7E861A68-8617-4467-94E1-68371FD04C96}" type="presParOf" srcId="{2BCE5274-41D7-499B-B38E-8D6A44A8596C}" destId="{77C1124B-F159-4812-AF86-98A50FF004E3}" srcOrd="1" destOrd="0" presId="urn:microsoft.com/office/officeart/2005/8/layout/hList9"/>
    <dgm:cxn modelId="{4D9225D3-BB84-4397-B683-C43ABD469449}" type="presParOf" srcId="{8DD20AB1-D094-4959-804D-3DCEB329D9B0}" destId="{F2078A95-7083-4961-B945-6C4AC97D0080}" srcOrd="2" destOrd="0" presId="urn:microsoft.com/office/officeart/2005/8/layout/hList9"/>
    <dgm:cxn modelId="{D9E70EDC-47A3-4AC0-B255-39F17EA2DF6F}" type="presParOf" srcId="{F2078A95-7083-4961-B945-6C4AC97D0080}" destId="{6D394C20-DB02-42CB-8F2B-A02DF019F92C}" srcOrd="0" destOrd="0" presId="urn:microsoft.com/office/officeart/2005/8/layout/hList9"/>
    <dgm:cxn modelId="{D460B876-EE9D-4D69-8965-096510D94AD8}" type="presParOf" srcId="{F2078A95-7083-4961-B945-6C4AC97D0080}" destId="{8D85662B-B36F-454E-928B-1A66EA45691B}" srcOrd="1" destOrd="0" presId="urn:microsoft.com/office/officeart/2005/8/layout/hList9"/>
    <dgm:cxn modelId="{ED97A728-ABD8-447D-9E49-05BC840A61DF}" type="presParOf" srcId="{D6FDC961-E29C-4C27-9119-E332816D8925}" destId="{F531C1DB-D995-40F6-8B13-09D23D403FC9}" srcOrd="7" destOrd="0" presId="urn:microsoft.com/office/officeart/2005/8/layout/hList9"/>
    <dgm:cxn modelId="{AB758925-6B5D-4570-B6D2-8558AB734AC0}" type="presParOf" srcId="{D6FDC961-E29C-4C27-9119-E332816D8925}" destId="{5782D550-8EB6-4D84-98FD-965E5E28AC6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C1AD31-507E-4CB8-9EB6-532DCA52C88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62454649-9477-45A7-9AE1-023E7D80190B}">
      <dgm:prSet phldrT="[Testo]" custT="1"/>
      <dgm:spPr/>
      <dgm:t>
        <a:bodyPr/>
        <a:lstStyle/>
        <a:p>
          <a:r>
            <a:rPr lang="it-IT" sz="18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COSTO &gt; % PN</a:t>
          </a:r>
          <a:endParaRPr lang="it-IT" sz="1800" b="1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BD7B44A4-9D8A-478F-BEB7-F16D0C1B33B1}" type="parTrans" cxnId="{BE4ABA97-931A-47A1-BC4A-1BB765465FF3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51D25D61-49BF-4768-8C60-ADC4AE10C70E}" type="sibTrans" cxnId="{BE4ABA97-931A-47A1-BC4A-1BB765465FF3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58144306-7DC1-4A01-9165-0F5E138B3C4F}">
      <dgm:prSet phldrT="[Testo]" custT="1"/>
      <dgm:spPr/>
      <dgm:t>
        <a:bodyPr/>
        <a:lstStyle/>
        <a:p>
          <a:r>
            <a:rPr lang="it-IT" sz="18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COSTO &lt; % PN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07A9DA37-BC93-413E-99CC-5D947C5E586B}" type="parTrans" cxnId="{1438EB52-665D-4EDF-9A96-08F463865924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CA465689-5B68-4CAA-9780-1F3584A583A5}" type="sibTrans" cxnId="{1438EB52-665D-4EDF-9A96-08F463865924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267676A7-0439-4849-BBE0-236A311A2BDA}">
      <dgm:prSet phldrT="[Testo]" custT="1"/>
      <dgm:spPr/>
      <dgm:t>
        <a:bodyPr/>
        <a:lstStyle/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La differenza può essere iscritta:</a:t>
          </a:r>
        </a:p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plusv/</a:t>
          </a:r>
          <a:r>
            <a:rPr lang="it-IT" sz="1800" b="0" dirty="0" err="1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minusvalori</a:t>
          </a:r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 latenti</a:t>
          </a:r>
        </a:p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avviamento (se vi sono aspettative di sovraredditi futuri)</a:t>
          </a:r>
        </a:p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cattivo affare (CE D19 a) svalutazione)</a:t>
          </a:r>
          <a:endParaRPr lang="it-IT" sz="1800" b="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A27F2CB1-5540-44D7-9BD9-28C80FEAD3E5}" type="parTrans" cxnId="{D710450D-E63A-4ADB-B06C-1767585808F0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2C4CAB11-F757-4775-80BB-8B711E8A73CE}" type="sibTrans" cxnId="{D710450D-E63A-4ADB-B06C-1767585808F0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39FF9558-5E47-45AF-B7D2-D8BE936D94C0}">
      <dgm:prSet phldrT="[Testo]" custT="1"/>
      <dgm:spPr/>
      <dgm:t>
        <a:bodyPr/>
        <a:lstStyle/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La differenza può essere ricondotta a:</a:t>
          </a:r>
        </a:p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perdite future attese (SP «Fondo per rischi e oneri futuri»)</a:t>
          </a:r>
        </a:p>
        <a:p>
          <a:pPr algn="just"/>
          <a:r>
            <a:rPr lang="it-IT" sz="1800" b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buon affare (SP «Altre Riserve»)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E578A098-856B-4AC4-830A-F02DEEDE725B}" type="parTrans" cxnId="{5B847749-4FD5-47D7-831C-F7E3297E9065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87B2A3A3-D344-44C9-9229-200A0182DDB8}" type="sibTrans" cxnId="{5B847749-4FD5-47D7-831C-F7E3297E9065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27897F5B-4064-4F9A-BE78-6FEDF205A0B0}" type="pres">
      <dgm:prSet presAssocID="{C0C1AD31-507E-4CB8-9EB6-532DCA52C8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56E0A1D-6597-4835-AD69-2D2E43DFDCF4}" type="pres">
      <dgm:prSet presAssocID="{62454649-9477-45A7-9AE1-023E7D80190B}" presName="node" presStyleLbl="node1" presStyleIdx="0" presStyleCnt="4" custScaleY="220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4B27F3-BAFE-4322-B913-4585FC65BDFD}" type="pres">
      <dgm:prSet presAssocID="{51D25D61-49BF-4768-8C60-ADC4AE10C70E}" presName="sibTrans" presStyleCnt="0"/>
      <dgm:spPr/>
    </dgm:pt>
    <dgm:pt modelId="{64A32C81-B913-409A-A3E1-D84E9C0A5148}" type="pres">
      <dgm:prSet presAssocID="{58144306-7DC1-4A01-9165-0F5E138B3C4F}" presName="node" presStyleLbl="node1" presStyleIdx="1" presStyleCnt="4" custScaleY="220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FD78B16-E9B8-4348-A4AE-A57D11CF038B}" type="pres">
      <dgm:prSet presAssocID="{CA465689-5B68-4CAA-9780-1F3584A583A5}" presName="sibTrans" presStyleCnt="0"/>
      <dgm:spPr/>
    </dgm:pt>
    <dgm:pt modelId="{D68A4A6A-2090-4D49-862D-C8DB78D3A112}" type="pres">
      <dgm:prSet presAssocID="{267676A7-0439-4849-BBE0-236A311A2BDA}" presName="node" presStyleLbl="node1" presStyleIdx="2" presStyleCnt="4" custLinFactNeighborY="-1331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DE1E3F-049C-4797-A459-BCA2BECCD95B}" type="pres">
      <dgm:prSet presAssocID="{2C4CAB11-F757-4775-80BB-8B711E8A73CE}" presName="sibTrans" presStyleCnt="0"/>
      <dgm:spPr/>
    </dgm:pt>
    <dgm:pt modelId="{11E655B7-C081-489E-A65B-E126A65D8568}" type="pres">
      <dgm:prSet presAssocID="{39FF9558-5E47-45AF-B7D2-D8BE936D94C0}" presName="node" presStyleLbl="node1" presStyleIdx="3" presStyleCnt="4" custLinFactNeighborY="-1331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46AB2F1-2A0E-4564-A3CB-CFE16F220E2F}" type="presOf" srcId="{58144306-7DC1-4A01-9165-0F5E138B3C4F}" destId="{64A32C81-B913-409A-A3E1-D84E9C0A5148}" srcOrd="0" destOrd="0" presId="urn:microsoft.com/office/officeart/2005/8/layout/default"/>
    <dgm:cxn modelId="{4E50CE3B-531A-4BB0-A82B-C438E5A95058}" type="presOf" srcId="{267676A7-0439-4849-BBE0-236A311A2BDA}" destId="{D68A4A6A-2090-4D49-862D-C8DB78D3A112}" srcOrd="0" destOrd="0" presId="urn:microsoft.com/office/officeart/2005/8/layout/default"/>
    <dgm:cxn modelId="{6F9774BE-B0CB-4E2A-ABEF-B80A8B07C2EA}" type="presOf" srcId="{62454649-9477-45A7-9AE1-023E7D80190B}" destId="{056E0A1D-6597-4835-AD69-2D2E43DFDCF4}" srcOrd="0" destOrd="0" presId="urn:microsoft.com/office/officeart/2005/8/layout/default"/>
    <dgm:cxn modelId="{1438EB52-665D-4EDF-9A96-08F463865924}" srcId="{C0C1AD31-507E-4CB8-9EB6-532DCA52C885}" destId="{58144306-7DC1-4A01-9165-0F5E138B3C4F}" srcOrd="1" destOrd="0" parTransId="{07A9DA37-BC93-413E-99CC-5D947C5E586B}" sibTransId="{CA465689-5B68-4CAA-9780-1F3584A583A5}"/>
    <dgm:cxn modelId="{5B847749-4FD5-47D7-831C-F7E3297E9065}" srcId="{C0C1AD31-507E-4CB8-9EB6-532DCA52C885}" destId="{39FF9558-5E47-45AF-B7D2-D8BE936D94C0}" srcOrd="3" destOrd="0" parTransId="{E578A098-856B-4AC4-830A-F02DEEDE725B}" sibTransId="{87B2A3A3-D344-44C9-9229-200A0182DDB8}"/>
    <dgm:cxn modelId="{D710450D-E63A-4ADB-B06C-1767585808F0}" srcId="{C0C1AD31-507E-4CB8-9EB6-532DCA52C885}" destId="{267676A7-0439-4849-BBE0-236A311A2BDA}" srcOrd="2" destOrd="0" parTransId="{A27F2CB1-5540-44D7-9BD9-28C80FEAD3E5}" sibTransId="{2C4CAB11-F757-4775-80BB-8B711E8A73CE}"/>
    <dgm:cxn modelId="{D53A1FD0-0D38-4EE0-8E1B-B53874DCD74D}" type="presOf" srcId="{C0C1AD31-507E-4CB8-9EB6-532DCA52C885}" destId="{27897F5B-4064-4F9A-BE78-6FEDF205A0B0}" srcOrd="0" destOrd="0" presId="urn:microsoft.com/office/officeart/2005/8/layout/default"/>
    <dgm:cxn modelId="{538C1E96-AC52-4AB4-82ED-1DBBA8FCDE5F}" type="presOf" srcId="{39FF9558-5E47-45AF-B7D2-D8BE936D94C0}" destId="{11E655B7-C081-489E-A65B-E126A65D8568}" srcOrd="0" destOrd="0" presId="urn:microsoft.com/office/officeart/2005/8/layout/default"/>
    <dgm:cxn modelId="{BE4ABA97-931A-47A1-BC4A-1BB765465FF3}" srcId="{C0C1AD31-507E-4CB8-9EB6-532DCA52C885}" destId="{62454649-9477-45A7-9AE1-023E7D80190B}" srcOrd="0" destOrd="0" parTransId="{BD7B44A4-9D8A-478F-BEB7-F16D0C1B33B1}" sibTransId="{51D25D61-49BF-4768-8C60-ADC4AE10C70E}"/>
    <dgm:cxn modelId="{E849FECC-47AC-4049-905F-53B73251571C}" type="presParOf" srcId="{27897F5B-4064-4F9A-BE78-6FEDF205A0B0}" destId="{056E0A1D-6597-4835-AD69-2D2E43DFDCF4}" srcOrd="0" destOrd="0" presId="urn:microsoft.com/office/officeart/2005/8/layout/default"/>
    <dgm:cxn modelId="{5A06E98B-1E67-4F98-A52A-B898960DBBE2}" type="presParOf" srcId="{27897F5B-4064-4F9A-BE78-6FEDF205A0B0}" destId="{834B27F3-BAFE-4322-B913-4585FC65BDFD}" srcOrd="1" destOrd="0" presId="urn:microsoft.com/office/officeart/2005/8/layout/default"/>
    <dgm:cxn modelId="{BA16C5D7-4425-4A58-A303-8CCB3E0D2555}" type="presParOf" srcId="{27897F5B-4064-4F9A-BE78-6FEDF205A0B0}" destId="{64A32C81-B913-409A-A3E1-D84E9C0A5148}" srcOrd="2" destOrd="0" presId="urn:microsoft.com/office/officeart/2005/8/layout/default"/>
    <dgm:cxn modelId="{B73F9E28-FC53-4E00-BE6C-E488FF697788}" type="presParOf" srcId="{27897F5B-4064-4F9A-BE78-6FEDF205A0B0}" destId="{DFD78B16-E9B8-4348-A4AE-A57D11CF038B}" srcOrd="3" destOrd="0" presId="urn:microsoft.com/office/officeart/2005/8/layout/default"/>
    <dgm:cxn modelId="{938A172C-EF23-42CD-B21A-19DF9BE54D6F}" type="presParOf" srcId="{27897F5B-4064-4F9A-BE78-6FEDF205A0B0}" destId="{D68A4A6A-2090-4D49-862D-C8DB78D3A112}" srcOrd="4" destOrd="0" presId="urn:microsoft.com/office/officeart/2005/8/layout/default"/>
    <dgm:cxn modelId="{CEA866DD-2063-43CE-90C6-E29D415E9A44}" type="presParOf" srcId="{27897F5B-4064-4F9A-BE78-6FEDF205A0B0}" destId="{EEDE1E3F-049C-4797-A459-BCA2BECCD95B}" srcOrd="5" destOrd="0" presId="urn:microsoft.com/office/officeart/2005/8/layout/default"/>
    <dgm:cxn modelId="{FD9DA188-CF9B-4E29-86DC-02D835FCD766}" type="presParOf" srcId="{27897F5B-4064-4F9A-BE78-6FEDF205A0B0}" destId="{11E655B7-C081-489E-A65B-E126A65D856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2FACA-A4E6-47E2-9B9C-9BABB38A710B}">
      <dsp:nvSpPr>
        <dsp:cNvPr id="0" name=""/>
        <dsp:cNvSpPr/>
      </dsp:nvSpPr>
      <dsp:spPr>
        <a:xfrm>
          <a:off x="5045" y="841640"/>
          <a:ext cx="3162448" cy="149868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4040" tIns="27940" rIns="1740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latin typeface="Calibri" panose="020F0502020204030204" pitchFamily="34" charset="0"/>
            </a:rPr>
            <a:t>Partecipazioni</a:t>
          </a:r>
          <a:endParaRPr lang="it-IT" sz="2200" kern="1200" dirty="0">
            <a:latin typeface="Calibri" panose="020F0502020204030204" pitchFamily="34" charset="0"/>
          </a:endParaRPr>
        </a:p>
      </dsp:txBody>
      <dsp:txXfrm>
        <a:off x="468175" y="1061117"/>
        <a:ext cx="2236188" cy="1059730"/>
      </dsp:txXfrm>
    </dsp:sp>
    <dsp:sp modelId="{F10CEB4D-5E2C-418C-AD59-65B4BCD1E289}">
      <dsp:nvSpPr>
        <dsp:cNvPr id="0" name=""/>
        <dsp:cNvSpPr/>
      </dsp:nvSpPr>
      <dsp:spPr>
        <a:xfrm>
          <a:off x="2535005" y="841640"/>
          <a:ext cx="3162448" cy="1498684"/>
        </a:xfrm>
        <a:prstGeom prst="ellipse">
          <a:avLst/>
        </a:prstGeom>
        <a:solidFill>
          <a:schemeClr val="accent2">
            <a:alpha val="50000"/>
            <a:hueOff val="-4271745"/>
            <a:satOff val="12481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4040" tIns="27940" rIns="1740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latin typeface="Calibri" panose="020F0502020204030204" pitchFamily="34" charset="0"/>
            </a:rPr>
            <a:t>Altri titoli</a:t>
          </a:r>
          <a:endParaRPr lang="it-IT" sz="2200" kern="1200" dirty="0">
            <a:latin typeface="Calibri" panose="020F0502020204030204" pitchFamily="34" charset="0"/>
          </a:endParaRPr>
        </a:p>
      </dsp:txBody>
      <dsp:txXfrm>
        <a:off x="2998135" y="1061117"/>
        <a:ext cx="2236188" cy="1059730"/>
      </dsp:txXfrm>
    </dsp:sp>
    <dsp:sp modelId="{F68DFA95-3BE1-4217-B7EF-7AF84CEBB249}">
      <dsp:nvSpPr>
        <dsp:cNvPr id="0" name=""/>
        <dsp:cNvSpPr/>
      </dsp:nvSpPr>
      <dsp:spPr>
        <a:xfrm>
          <a:off x="5064964" y="841640"/>
          <a:ext cx="3162448" cy="1498684"/>
        </a:xfrm>
        <a:prstGeom prst="ellipse">
          <a:avLst/>
        </a:prstGeom>
        <a:solidFill>
          <a:schemeClr val="accent2">
            <a:alpha val="50000"/>
            <a:hueOff val="-8543491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4040" tIns="27940" rIns="1740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latin typeface="Calibri" panose="020F0502020204030204" pitchFamily="34" charset="0"/>
            </a:rPr>
            <a:t>Strumenti finanziari derivati attivi</a:t>
          </a:r>
          <a:endParaRPr lang="it-IT" sz="2200" kern="1200" dirty="0">
            <a:latin typeface="Calibri" panose="020F0502020204030204" pitchFamily="34" charset="0"/>
          </a:endParaRPr>
        </a:p>
      </dsp:txBody>
      <dsp:txXfrm>
        <a:off x="5528094" y="1061117"/>
        <a:ext cx="2236188" cy="1059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23A80-E80F-43DE-9025-730098B3F47C}">
      <dsp:nvSpPr>
        <dsp:cNvPr id="0" name=""/>
        <dsp:cNvSpPr/>
      </dsp:nvSpPr>
      <dsp:spPr>
        <a:xfrm>
          <a:off x="-187118" y="734458"/>
          <a:ext cx="3991025" cy="62358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libri" panose="020F0502020204030204" pitchFamily="34" charset="0"/>
            </a:rPr>
            <a:t>BIII) Immobilizzazioni finanziarie</a:t>
          </a:r>
          <a:endParaRPr lang="it-IT" sz="1800" b="1" kern="1200" dirty="0">
            <a:latin typeface="Calibri" panose="020F0502020204030204" pitchFamily="34" charset="0"/>
          </a:endParaRPr>
        </a:p>
      </dsp:txBody>
      <dsp:txXfrm>
        <a:off x="451445" y="734458"/>
        <a:ext cx="3352461" cy="623581"/>
      </dsp:txXfrm>
    </dsp:sp>
    <dsp:sp modelId="{3E4A60D8-9685-4FFF-8995-B917316165E7}">
      <dsp:nvSpPr>
        <dsp:cNvPr id="0" name=""/>
        <dsp:cNvSpPr/>
      </dsp:nvSpPr>
      <dsp:spPr>
        <a:xfrm>
          <a:off x="-187118" y="1355749"/>
          <a:ext cx="3991025" cy="3487598"/>
        </a:xfrm>
        <a:prstGeom prst="rect">
          <a:avLst/>
        </a:prstGeom>
        <a:solidFill>
          <a:schemeClr val="accent2">
            <a:tint val="40000"/>
            <a:alpha val="90000"/>
            <a:hueOff val="-2859478"/>
            <a:satOff val="7212"/>
            <a:lumOff val="-256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2859478"/>
              <a:satOff val="7212"/>
              <a:lumOff val="-2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1) partecipazioni in: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a) imprese controllate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b) imprese collegate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c) Imprese controllanti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d) imprese sottoposte al controllo delle controllanti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d-bis) altre imprese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[…]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3) Altri titoli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4) Strumenti finanziari derivati attivi</a:t>
          </a:r>
          <a:endParaRPr lang="it-IT" sz="1800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451445" y="1355749"/>
        <a:ext cx="3352461" cy="3487598"/>
      </dsp:txXfrm>
    </dsp:sp>
    <dsp:sp modelId="{CCC26E36-0DAC-4489-9FD0-B0D8E7B01CC5}">
      <dsp:nvSpPr>
        <dsp:cNvPr id="0" name=""/>
        <dsp:cNvSpPr/>
      </dsp:nvSpPr>
      <dsp:spPr>
        <a:xfrm>
          <a:off x="864101" y="103940"/>
          <a:ext cx="2059868" cy="7418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libri" panose="020F0502020204030204" pitchFamily="34" charset="0"/>
            </a:rPr>
            <a:t>Investimento durevole</a:t>
          </a:r>
          <a:endParaRPr lang="it-IT" sz="1800" b="1" kern="1200" dirty="0">
            <a:latin typeface="Calibri" panose="020F0502020204030204" pitchFamily="34" charset="0"/>
          </a:endParaRPr>
        </a:p>
      </dsp:txBody>
      <dsp:txXfrm>
        <a:off x="1165762" y="212587"/>
        <a:ext cx="1456546" cy="524594"/>
      </dsp:txXfrm>
    </dsp:sp>
    <dsp:sp modelId="{B99B579B-E732-4D3C-92E6-6D4FBD92F9BB}">
      <dsp:nvSpPr>
        <dsp:cNvPr id="0" name=""/>
        <dsp:cNvSpPr/>
      </dsp:nvSpPr>
      <dsp:spPr>
        <a:xfrm>
          <a:off x="4094775" y="760801"/>
          <a:ext cx="4391556" cy="623581"/>
        </a:xfrm>
        <a:prstGeom prst="rect">
          <a:avLst/>
        </a:prstGeom>
        <a:solidFill>
          <a:schemeClr val="accent2">
            <a:tint val="40000"/>
            <a:alpha val="90000"/>
            <a:hueOff val="-5718955"/>
            <a:satOff val="14424"/>
            <a:lumOff val="-511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5718955"/>
              <a:satOff val="14424"/>
              <a:lumOff val="-5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libri" panose="020F0502020204030204" pitchFamily="34" charset="0"/>
            </a:rPr>
            <a:t>CIII) Attività finanziarie che non costituiscono immobilizzazioni</a:t>
          </a:r>
          <a:endParaRPr lang="it-IT" sz="1800" b="1" kern="1200" dirty="0">
            <a:latin typeface="Calibri" panose="020F0502020204030204" pitchFamily="34" charset="0"/>
          </a:endParaRPr>
        </a:p>
      </dsp:txBody>
      <dsp:txXfrm>
        <a:off x="4797424" y="760801"/>
        <a:ext cx="3688907" cy="623581"/>
      </dsp:txXfrm>
    </dsp:sp>
    <dsp:sp modelId="{6D394C20-DB02-42CB-8F2B-A02DF019F92C}">
      <dsp:nvSpPr>
        <dsp:cNvPr id="0" name=""/>
        <dsp:cNvSpPr/>
      </dsp:nvSpPr>
      <dsp:spPr>
        <a:xfrm>
          <a:off x="4094775" y="1386167"/>
          <a:ext cx="4391556" cy="3487927"/>
        </a:xfrm>
        <a:prstGeom prst="rect">
          <a:avLst/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1) partecipazioni in imprese controllate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2) partecipazioni in imprese collegate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3) partecipazioni in imprese </a:t>
          </a: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controllanti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3-bis) partecipazioni in imprese sottoposte al controllo delle controllanti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4) altre partecipazioni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5) Strumenti finanziari derivati attivi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Calibri" panose="020F0502020204030204" pitchFamily="34" charset="0"/>
            </a:rPr>
            <a:t>6) Altri titoli</a:t>
          </a:r>
          <a:endParaRPr lang="it-IT" sz="1800" kern="1200" dirty="0">
            <a:latin typeface="Calibri" panose="020F0502020204030204" pitchFamily="34" charset="0"/>
          </a:endParaRPr>
        </a:p>
      </dsp:txBody>
      <dsp:txXfrm>
        <a:off x="4797424" y="1386167"/>
        <a:ext cx="3688907" cy="3487927"/>
      </dsp:txXfrm>
    </dsp:sp>
    <dsp:sp modelId="{5782D550-8EB6-4D84-98FD-965E5E28AC6D}">
      <dsp:nvSpPr>
        <dsp:cNvPr id="0" name=""/>
        <dsp:cNvSpPr/>
      </dsp:nvSpPr>
      <dsp:spPr>
        <a:xfrm>
          <a:off x="5033906" y="103940"/>
          <a:ext cx="2414149" cy="673569"/>
        </a:xfrm>
        <a:prstGeom prst="ellipse">
          <a:avLst/>
        </a:prstGeom>
        <a:solidFill>
          <a:schemeClr val="accent2">
            <a:hueOff val="-8543491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Calibri" panose="020F0502020204030204" pitchFamily="34" charset="0"/>
            </a:rPr>
            <a:t>Investimento non durevole</a:t>
          </a:r>
          <a:endParaRPr lang="it-IT" sz="1800" b="1" kern="1200" dirty="0">
            <a:latin typeface="Calibri" panose="020F0502020204030204" pitchFamily="34" charset="0"/>
          </a:endParaRPr>
        </a:p>
      </dsp:txBody>
      <dsp:txXfrm>
        <a:off x="5387450" y="202582"/>
        <a:ext cx="1707061" cy="4762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E0A1D-6597-4835-AD69-2D2E43DFDCF4}">
      <dsp:nvSpPr>
        <dsp:cNvPr id="0" name=""/>
        <dsp:cNvSpPr/>
      </dsp:nvSpPr>
      <dsp:spPr>
        <a:xfrm>
          <a:off x="984" y="274404"/>
          <a:ext cx="3839489" cy="5079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COSTO &gt; % PN</a:t>
          </a:r>
          <a:endParaRPr lang="it-IT" sz="1800" b="1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984" y="274404"/>
        <a:ext cx="3839489" cy="507964"/>
      </dsp:txXfrm>
    </dsp:sp>
    <dsp:sp modelId="{64A32C81-B913-409A-A3E1-D84E9C0A5148}">
      <dsp:nvSpPr>
        <dsp:cNvPr id="0" name=""/>
        <dsp:cNvSpPr/>
      </dsp:nvSpPr>
      <dsp:spPr>
        <a:xfrm>
          <a:off x="4224422" y="274404"/>
          <a:ext cx="3839489" cy="507964"/>
        </a:xfrm>
        <a:prstGeom prst="rect">
          <a:avLst/>
        </a:prstGeom>
        <a:solidFill>
          <a:schemeClr val="accent2">
            <a:hueOff val="-2847830"/>
            <a:satOff val="8321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COSTO &lt; % PN</a:t>
          </a:r>
          <a:endParaRPr lang="it-IT" sz="18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4224422" y="274404"/>
        <a:ext cx="3839489" cy="507964"/>
      </dsp:txXfrm>
    </dsp:sp>
    <dsp:sp modelId="{D68A4A6A-2090-4D49-862D-C8DB78D3A112}">
      <dsp:nvSpPr>
        <dsp:cNvPr id="0" name=""/>
        <dsp:cNvSpPr/>
      </dsp:nvSpPr>
      <dsp:spPr>
        <a:xfrm>
          <a:off x="984" y="859512"/>
          <a:ext cx="3839489" cy="2303693"/>
        </a:xfrm>
        <a:prstGeom prst="rect">
          <a:avLst/>
        </a:prstGeom>
        <a:solidFill>
          <a:schemeClr val="accent2">
            <a:hueOff val="-5695660"/>
            <a:satOff val="16641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La differenza può essere iscritta: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plusv/</a:t>
          </a:r>
          <a:r>
            <a:rPr lang="it-IT" sz="1800" b="0" kern="1200" dirty="0" err="1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minusvalori</a:t>
          </a: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 latenti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avviamento (se vi sono aspettative di sovraredditi futuri)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cattivo affare (CE D19 a) svalutazione)</a:t>
          </a:r>
          <a:endParaRPr lang="it-IT" sz="1800" b="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984" y="859512"/>
        <a:ext cx="3839489" cy="2303693"/>
      </dsp:txXfrm>
    </dsp:sp>
    <dsp:sp modelId="{11E655B7-C081-489E-A65B-E126A65D8568}">
      <dsp:nvSpPr>
        <dsp:cNvPr id="0" name=""/>
        <dsp:cNvSpPr/>
      </dsp:nvSpPr>
      <dsp:spPr>
        <a:xfrm>
          <a:off x="4224422" y="859512"/>
          <a:ext cx="3839489" cy="2303693"/>
        </a:xfrm>
        <a:prstGeom prst="rect">
          <a:avLst/>
        </a:prstGeom>
        <a:solidFill>
          <a:schemeClr val="accent2">
            <a:hueOff val="-8543491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La differenza può essere ricondotta a: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perdite future attese (SP «Fondo per rischi e oneri futuri»)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- buon affare (SP «Altre Riserve»)</a:t>
          </a:r>
          <a:endParaRPr lang="it-IT" sz="18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4224422" y="859512"/>
        <a:ext cx="3839489" cy="2303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30E15FB-0807-4664-ABC8-B8E7152EAB5F}" type="datetime1">
              <a:rPr lang="it-IT" smtClean="0"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4702-282C-49B9-B12B-4A79A2648FA5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9DCE-8150-44A4-9845-4C845540BE6B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C6AF-DEC3-4C72-99EF-8F1F9AB80F4E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040641-DDB2-4CF6-8155-AEC94FC8B0C2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1592C-B057-4A6F-A897-D71F7D1469D7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6362-A3BE-4820-B16C-91A30394FD84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2636-CF31-49A2-B5E1-D971BC4353D8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8663-7D57-4937-8B04-8EB8926A4C8E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877D-341B-474C-A99A-81A0E7C0D335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14AC9-6D54-46BE-93D4-B59BF2C06663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330C1B-91DC-4D96-80F0-3885D7212A86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Titoli e partecipazioni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 smtClean="0"/>
              <a:t>Gaudenzio </a:t>
            </a:r>
            <a:r>
              <a:rPr lang="it-IT" dirty="0" err="1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(1) Metodo del costo – Perdita durevole di valore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Una perdita di valore è durevole quando fondatamente non si prevede che le ragioni che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l’hanno causata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possono essere rimosse in un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breve arco temporale,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cioè in un periodo così breve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permettere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formulare previsioni attendibili e basate su fatti obiettivi 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ragionevolmente riscontrabili.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riduzione di valore rispetto al costo è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iscritta in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D19a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) “svalutazioni di partecipazioni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”</a:t>
            </a:r>
          </a:p>
          <a:p>
            <a:pPr marL="0" indent="0" algn="ctr">
              <a:buNone/>
            </a:pPr>
            <a:endParaRPr lang="it-IT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Tale rettifica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valore deve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interamente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imputata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all'esercizio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cui è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accertata.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4577087" y="3978930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577087" y="4797152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(1) Metodo del costo – Ripristino di valore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caso in cui vengano meno le ragioni che avevano indotto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ad abbandonare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criterio del costo per assumere nella valutazione delle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partecipazioni immobilizzate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 valore inferiore, si incrementa il valore del titolo fino alla concorrenza,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massimo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del costo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originario.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ripristino di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rispetto al costo è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iscritta in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D18a) “rivalutazione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di partecipazioni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”</a:t>
            </a:r>
          </a:p>
          <a:p>
            <a:pPr marL="0" indent="0" algn="ctr">
              <a:buNone/>
            </a:pPr>
            <a:endParaRPr lang="it-IT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ripristino può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parziale o totale rispetto al valore precedentemente iscritto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bilancio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cxnSp>
        <p:nvCxnSpPr>
          <p:cNvPr id="5" name="Connettore 2 4"/>
          <p:cNvCxnSpPr/>
          <p:nvPr/>
        </p:nvCxnSpPr>
        <p:spPr>
          <a:xfrm>
            <a:off x="4577087" y="3573016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577087" y="4391238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36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2426, n. 4), c.c.: «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consistenti in partecipazioni in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imprese controllate o collegate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possono essere valutate, con riferimento ad una o più tra dette imprese, anziché secondo il criterio indicato al numero 1), </a:t>
            </a:r>
            <a:r>
              <a:rPr lang="it-IT" sz="2000" i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un importo pari alla corrispondente frazione del patrimonio netto risultante dall'ultimo bilancio delle imprese medesime, detratti i dividendi ed operate le rettifiche richieste dai principi di redazione del bilancio consolidato nonché quelle necessarie per il rispetto dei principi indicati negli articoli 2423 e 2423-bis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.» 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17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il metodo del patrimonio netto il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originario della partecipazione si modifica nei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periodi successivi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all’acquisizione della partecipazione per tener conto delle quote di pertinenza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degli utili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delle perdite e altre variazioni del patrimonio netto della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partecipata.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33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17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il metodo del patrimonio netto: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originario, sostenuto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l’acquisizione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una partecipazione in un’altra società, viene periodicamente rettificato (in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senso positivo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negativo) al fine di riflettere, nel bilancio della società partecipante, sia la quota ad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essa spettante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degli utili o delle perdite, sia le altre variazioni del patrimonio netto della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partecipata, nei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periodi successivi alla data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acquisto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rilevano per competenza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e quindi contestualmente alla loro formazione, i risultati della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partecipata.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00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Valutazione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sede di prima iscrizione</a:t>
            </a:r>
          </a:p>
          <a:p>
            <a:pPr marL="0" indent="0" algn="ctr">
              <a:buFont typeface="Wingdings 3"/>
              <a:buNone/>
            </a:pPr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COSTO DI ACQUISTO + ONERI ACCESSORI</a:t>
            </a:r>
          </a:p>
          <a:p>
            <a:pPr marL="0" indent="0" algn="ctr">
              <a:buFont typeface="Wingdings 3"/>
              <a:buNone/>
            </a:pPr>
            <a:endParaRPr lang="it-IT" sz="22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Confronto costo di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acquisto con la corrispondente quota di PN</a:t>
            </a:r>
            <a:endParaRPr lang="it-IT" sz="2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Wingdings 3"/>
              <a:buNone/>
            </a:pPr>
            <a:endParaRPr lang="it-IT" sz="22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017996443"/>
              </p:ext>
            </p:extLst>
          </p:nvPr>
        </p:nvGraphicFramePr>
        <p:xfrm>
          <a:off x="467544" y="2852936"/>
          <a:ext cx="806489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01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56E0A1D-6597-4835-AD69-2D2E43DFDC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056E0A1D-6597-4835-AD69-2D2E43DFDC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A32C81-B913-409A-A3E1-D84E9C0A5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64A32C81-B913-409A-A3E1-D84E9C0A51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8A4A6A-2090-4D49-862D-C8DB78D3A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dgm id="{D68A4A6A-2090-4D49-862D-C8DB78D3A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E655B7-C081-489E-A65B-E126A65D85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graphicEl>
                                              <a:dgm id="{11E655B7-C081-489E-A65B-E126A65D85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Rilevazioni successive</a:t>
            </a:r>
            <a:endParaRPr lang="it-IT" sz="2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risultato (utile 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perdita) d’esercizio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risultante dal bilancio della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partecipata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è soggetto alle seguenti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rettifiche: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mancata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applicazione di principi contabili uniformi a quelli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applicati dalla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partecipante;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eventuali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eventi significativi verificatisi tra la data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chiusura dell’esercizio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collegata e quello della partecipante nell’ipotesi in cui tali date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coincidano;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eliminazione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degli utili e perdite interni relativi ad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operazioni infragruppo;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4)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riflettere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effetti,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derivanti dall’iniziale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imputazione delle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differenze fra i valori contabili e i valori che tengono conto del diverso prezzo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acquisizione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5) percentuale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capitale della partecipata posseduto dalla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partecipante.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16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Rilevazioni successive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risultato di bilancio della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partecipata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al termine delle rettifiche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elencate precedentemente, si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assume nel bilancio della partecipante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misura corrispondente alla frazione di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posseduto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particolare, tale risultato va moltiplicato per la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percentuale di partecipazione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partecipante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nella ripartizione degli utili, sia detto risultato un utile o una perdita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d’esercizio.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caso di utili e perdite derivanti da operazioni tra la partecipante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una partecipata, la partecipante elimina nel proprio bilancio tali utili o perdita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solo per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sua quota d’interessenza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nella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partecipata.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it-IT" sz="2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4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Rilevazione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negli esercizi successivi degli utili e delle perdite della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partecipata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L’utile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la perdita d’esercizio della partecipata, debitamente rettificato, è imputato nel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partecipante, per la quota di sua pertinenza, secondo il principio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competenza economica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UTILE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PERDITA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it-IT" sz="2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642106"/>
              </p:ext>
            </p:extLst>
          </p:nvPr>
        </p:nvGraphicFramePr>
        <p:xfrm>
          <a:off x="827584" y="3930020"/>
          <a:ext cx="7416800" cy="579100"/>
        </p:xfrm>
        <a:graphic>
          <a:graphicData uri="http://schemas.openxmlformats.org/drawingml/2006/table">
            <a:tbl>
              <a:tblPr/>
              <a:tblGrid>
                <a:gridCol w="2736850"/>
                <a:gridCol w="287337"/>
                <a:gridCol w="2808288"/>
                <a:gridCol w="792162"/>
                <a:gridCol w="7921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 III Partecipazioni (SP)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D18a) rivalutazioni di partecipazioni (CE)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76128"/>
              </p:ext>
            </p:extLst>
          </p:nvPr>
        </p:nvGraphicFramePr>
        <p:xfrm>
          <a:off x="827584" y="5154156"/>
          <a:ext cx="7416800" cy="579100"/>
        </p:xfrm>
        <a:graphic>
          <a:graphicData uri="http://schemas.openxmlformats.org/drawingml/2006/table">
            <a:tbl>
              <a:tblPr/>
              <a:tblGrid>
                <a:gridCol w="2736850"/>
                <a:gridCol w="287337"/>
                <a:gridCol w="2808288"/>
                <a:gridCol w="792162"/>
                <a:gridCol w="7921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D19a) svalutazioni di partecipazioni (CE)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 III Partecipazioni (SP)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25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2426, n. 4), c.c.: «[…]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Negli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 successivi le plusvalenze, derivanti dall'applicazione del metodo del patrimonio netto, rispetto al valore indicato nel bilancio dell'esercizio precedente sono iscritte in una </a:t>
            </a:r>
            <a:r>
              <a:rPr lang="it-IT" sz="2200" i="1" dirty="0">
                <a:solidFill>
                  <a:srgbClr val="C00000"/>
                </a:solidFill>
                <a:latin typeface="Calibri" panose="020F0502020204030204" pitchFamily="34" charset="0"/>
              </a:rPr>
              <a:t>riserva non </a:t>
            </a:r>
            <a:r>
              <a:rPr lang="it-IT" sz="22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distribuibile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17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L’obbligo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accantonamento ad una “Riserva non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distribuibile da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rivalutazione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partecipazioni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deve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intendersi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imposto dall’articolo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2426,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n.4) </a:t>
            </a: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solo con riferimento alla rivalutazione non assorbita dalla “</a:t>
            </a:r>
            <a:r>
              <a:rPr lang="it-IT" sz="22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perdita propria</a:t>
            </a: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 della partecipante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42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Ipotesi 1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utile partecipante 100  &gt; rivalutazione partecipazione 80</a:t>
            </a:r>
          </a:p>
          <a:p>
            <a:pPr marL="0" indent="0" algn="just">
              <a:buNone/>
            </a:pPr>
            <a:endParaRPr lang="it-IT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Ipotesi </a:t>
            </a:r>
            <a:r>
              <a:rPr lang="it-IT" sz="22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utile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partecipante 9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0  &lt;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rivalutazione partecipazione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110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Ipotesi 3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perdita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partecipante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(80)  &lt;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rivalutazione partecipazione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100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procede all’accantonamento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riserva in quanto la rivalutazione è stata in tutto compensata con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“perdita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propria” della partecipante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endParaRPr lang="it-IT" sz="2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340394"/>
              </p:ext>
            </p:extLst>
          </p:nvPr>
        </p:nvGraphicFramePr>
        <p:xfrm>
          <a:off x="873944" y="2132856"/>
          <a:ext cx="7416800" cy="579100"/>
        </p:xfrm>
        <a:graphic>
          <a:graphicData uri="http://schemas.openxmlformats.org/drawingml/2006/table">
            <a:tbl>
              <a:tblPr/>
              <a:tblGrid>
                <a:gridCol w="2736850"/>
                <a:gridCol w="287337"/>
                <a:gridCol w="2906117"/>
                <a:gridCol w="792088"/>
                <a:gridCol w="694408"/>
              </a:tblGrid>
              <a:tr h="57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Utile partecipante (SP)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Riserva non distribuibile da rivalutazione partecipazioni (SP)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21806"/>
              </p:ext>
            </p:extLst>
          </p:nvPr>
        </p:nvGraphicFramePr>
        <p:xfrm>
          <a:off x="899616" y="3645024"/>
          <a:ext cx="7416800" cy="579100"/>
        </p:xfrm>
        <a:graphic>
          <a:graphicData uri="http://schemas.openxmlformats.org/drawingml/2006/table">
            <a:tbl>
              <a:tblPr/>
              <a:tblGrid>
                <a:gridCol w="2736850"/>
                <a:gridCol w="287337"/>
                <a:gridCol w="2906117"/>
                <a:gridCol w="792088"/>
                <a:gridCol w="69440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Utile partecipante (SP)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Riserva non distribuibile da rivalutazione partecipazioni (SP)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07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e partecipazioni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e partecipazioni destinati a non rimanere durevolmente in azienda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immobilizzati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delle partecipazioni immobilizzate</a:t>
            </a:r>
          </a:p>
          <a:p>
            <a:pPr marL="814388" indent="-457200">
              <a:buAutoNum type="arabicParenBoth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metodo del costo</a:t>
            </a:r>
          </a:p>
          <a:p>
            <a:pPr marL="814388" indent="-457200">
              <a:buAutoNum type="arabicParenBoth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metodo del patrimonio netto</a:t>
            </a:r>
          </a:p>
          <a:p>
            <a:pPr marL="0" indent="0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 – Trattamento dei dividendi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dividendi distribuiti dalla partecipata costituiscono per la partecipante componenti positivi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reddito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Tuttavia, essendo stati già rilevati dalla partecipante quali utili prodotti dalla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partecipata, essi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possono essere imputati nel conto economico, pena un’evidente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duplicazione.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17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dividendi percepiti sono pertanto portati a riduzione della corrispondente voce “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partecipazioni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”; nel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contempo si libererà, diventando disponibile, una corrispondente quota della riserva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distribuibile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rivalutazione della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partecipazione.</a:t>
            </a:r>
            <a:endParaRPr lang="it-IT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20</a:t>
            </a:fld>
            <a:endParaRPr lang="it-IT"/>
          </a:p>
        </p:txBody>
      </p:sp>
      <p:graphicFrame>
        <p:nvGraphicFramePr>
          <p:cNvPr id="6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48695"/>
              </p:ext>
            </p:extLst>
          </p:nvPr>
        </p:nvGraphicFramePr>
        <p:xfrm>
          <a:off x="755576" y="4869160"/>
          <a:ext cx="7416800" cy="360363"/>
        </p:xfrm>
        <a:graphic>
          <a:graphicData uri="http://schemas.openxmlformats.org/drawingml/2006/table">
            <a:tbl>
              <a:tblPr/>
              <a:tblGrid>
                <a:gridCol w="3168352"/>
                <a:gridCol w="288032"/>
                <a:gridCol w="2473920"/>
                <a:gridCol w="792088"/>
                <a:gridCol w="69440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Crediti per dividendi (SP)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Partecipazione (SP)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237886"/>
              </p:ext>
            </p:extLst>
          </p:nvPr>
        </p:nvGraphicFramePr>
        <p:xfrm>
          <a:off x="755600" y="5658212"/>
          <a:ext cx="7416800" cy="579100"/>
        </p:xfrm>
        <a:graphic>
          <a:graphicData uri="http://schemas.openxmlformats.org/drawingml/2006/table">
            <a:tbl>
              <a:tblPr/>
              <a:tblGrid>
                <a:gridCol w="3168328"/>
                <a:gridCol w="288032"/>
                <a:gridCol w="2473944"/>
                <a:gridCol w="792088"/>
                <a:gridCol w="69440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Riserva non distribuibile da rivalutazione partecipazioni (SP)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Riserva libera (SP)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78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 Metodo del patrimonio netto – Perdita durevole di valore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caso in cui il valore della partecipazione diventi negativo per effetto di perdite,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partecipazione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azzera.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riduzione di valore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iscritta in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D19a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) “svalutazioni di partecipazioni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”</a:t>
            </a:r>
          </a:p>
          <a:p>
            <a:pPr marL="0" indent="0" algn="ctr">
              <a:buNone/>
            </a:pPr>
            <a:endParaRPr lang="it-IT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Tale rettifica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valore deve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interamente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imputata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all'esercizio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cui è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accertata.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4577087" y="2924944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577087" y="3789040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69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9819382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638699" y="3942062"/>
            <a:ext cx="1869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di debito pubblico e prestiti obbligazionari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27584" y="3929732"/>
            <a:ext cx="2090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nvestimenti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capitale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rischio di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altre imprese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012160" y="4005064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Contratti il cui valore  dipende dall’andamento 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 una  o  più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variabili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Connettore 2 9"/>
          <p:cNvCxnSpPr/>
          <p:nvPr/>
        </p:nvCxnSpPr>
        <p:spPr>
          <a:xfrm>
            <a:off x="1979712" y="3573016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572000" y="3573016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7236296" y="3573016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29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192FACA-A4E6-47E2-9B9C-9BABB38A7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192FACA-A4E6-47E2-9B9C-9BABB38A71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10CEB4D-5E2C-418C-AD59-65B4BCD1E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F10CEB4D-5E2C-418C-AD59-65B4BCD1E2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68DFA95-3BE1-4217-B7EF-7AF84CEBB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68DFA95-3BE1-4217-B7EF-7AF84CEBB2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6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9012057"/>
              </p:ext>
            </p:extLst>
          </p:nvPr>
        </p:nvGraphicFramePr>
        <p:xfrm>
          <a:off x="457200" y="1412776"/>
          <a:ext cx="8435280" cy="509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4"/>
          <p:cNvSpPr/>
          <p:nvPr/>
        </p:nvSpPr>
        <p:spPr>
          <a:xfrm>
            <a:off x="2432058" y="1156682"/>
            <a:ext cx="3724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PATRIMONIALE - ATTIVO</a:t>
            </a:r>
            <a:endParaRPr 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C26E36-0DAC-4489-9FD0-B0D8E7B01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CC26E36-0DAC-4489-9FD0-B0D8E7B01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82D550-8EB6-4D84-98FD-965E5E28A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782D550-8EB6-4D84-98FD-965E5E28AC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523A80-E80F-43DE-9025-730098B3F4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2D523A80-E80F-43DE-9025-730098B3F4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4A60D8-9685-4FFF-8995-B91731616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3E4A60D8-9685-4FFF-8995-B91731616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9B579B-E732-4D3C-92E6-6D4FBD92F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99B579B-E732-4D3C-92E6-6D4FBD92F9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394C20-DB02-42CB-8F2B-A02DF019F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6D394C20-DB02-42CB-8F2B-A02DF019F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e partecipazioni destinati a non rimanere durevolmente in azienda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Valutazione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sede di prima iscrizione</a:t>
            </a:r>
          </a:p>
          <a:p>
            <a:pPr marL="0" indent="0" algn="ctr">
              <a:buFont typeface="Wingdings 3"/>
              <a:buNone/>
            </a:pPr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COSTO DI ACQUISTO + ONERI ACCESSORI</a:t>
            </a:r>
          </a:p>
          <a:p>
            <a:pPr marL="0" indent="0" algn="ctr">
              <a:buFont typeface="Wingdings 3"/>
              <a:buNone/>
            </a:pPr>
            <a:endParaRPr lang="it-IT" sz="22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Rilevazioni successive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2426, n. 9), c.c. «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rimanenze, </a:t>
            </a:r>
            <a:r>
              <a:rPr lang="it-IT" sz="2200" b="1" i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titoli e le attività finanziarie</a:t>
            </a:r>
            <a:r>
              <a:rPr lang="it-IT" sz="22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non costituiscono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iscritti al costo di acquisto o di produzione, calcolato secondo il numero 1), ovvero al valore di realizzazione desumibile dall'andamento del mercato, se minore; tale minor valore non può essere mantenuto nei successivi bilanci se ne sono venuti meno i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motivi»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MINORE TRA</a:t>
            </a: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123728" y="5602870"/>
            <a:ext cx="24482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COSTO</a:t>
            </a:r>
            <a:endParaRPr lang="it-IT" sz="22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292080" y="5589240"/>
            <a:ext cx="27363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VALORE DI  MERCATO</a:t>
            </a:r>
            <a:endParaRPr lang="it-IT" sz="22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3419872" y="5386846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388125" y="5386846"/>
            <a:ext cx="224408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50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immobilizzati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Valutazione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sede di prima iscrizione</a:t>
            </a:r>
          </a:p>
          <a:p>
            <a:pPr marL="0" indent="0" algn="ctr">
              <a:buFont typeface="Wingdings 3"/>
              <a:buNone/>
            </a:pPr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COSTO DI ACQUISTO + ONERI ACCESSORI</a:t>
            </a:r>
          </a:p>
          <a:p>
            <a:pPr marL="0" indent="0" algn="ctr">
              <a:buFont typeface="Wingdings 3"/>
              <a:buNone/>
            </a:pPr>
            <a:endParaRPr lang="it-IT" sz="22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2426, n.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1),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« […]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rappresentate da titoli sono rilevate in bilancio con il criterio del costo ammortizzato, ove applicabile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7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Titoli immobilizzati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26876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/>
              <a:buNone/>
            </a:pPr>
            <a:endParaRPr lang="it-IT" sz="22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Rilevazioni successive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2426, n.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3),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«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l'immobilizzazione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che, alla data della chiusura dell'esercizio, risulti </a:t>
            </a:r>
            <a:r>
              <a:rPr lang="it-IT" sz="2200" b="1" i="1" dirty="0">
                <a:solidFill>
                  <a:srgbClr val="0070C0"/>
                </a:solidFill>
                <a:latin typeface="Calibri" panose="020F0502020204030204" pitchFamily="34" charset="0"/>
              </a:rPr>
              <a:t>durevolmente</a:t>
            </a:r>
            <a:r>
              <a:rPr lang="it-IT" sz="2200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valore inferiore a quello determinato secondo i numeri 1) e 2) deve essere iscritta a tale minore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valore.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minor valore non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può 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mantenuto nei successivi bilanci se sono venuti meno i motivi della rettifica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effettuata</a:t>
            </a:r>
            <a:r>
              <a:rPr lang="it-IT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27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delle partecipazioni immobilizzate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Valutazione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sede di prima iscrizione</a:t>
            </a:r>
          </a:p>
          <a:p>
            <a:pPr marL="0" indent="0" algn="ctr">
              <a:buFont typeface="Wingdings 3"/>
              <a:buNone/>
            </a:pPr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COSTO DI ACQUISTO + ONERI ACCESSORI</a:t>
            </a:r>
          </a:p>
          <a:p>
            <a:pPr algn="just">
              <a:buFont typeface="Wingdings"/>
              <a:buChar char="à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Rilevazioni successive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83563"/>
              </p:ext>
            </p:extLst>
          </p:nvPr>
        </p:nvGraphicFramePr>
        <p:xfrm>
          <a:off x="755576" y="2809558"/>
          <a:ext cx="7272807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59"/>
                <a:gridCol w="1944216"/>
                <a:gridCol w="2088232"/>
              </a:tblGrid>
              <a:tr h="0">
                <a:tc>
                  <a:txBody>
                    <a:bodyPr/>
                    <a:lstStyle/>
                    <a:p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Partecipazioni in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(1) Metodo del COSTO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(2) Metodo</a:t>
                      </a:r>
                      <a:r>
                        <a:rPr lang="it-IT" sz="2200" baseline="0" dirty="0" smtClean="0">
                          <a:latin typeface="Calibri" panose="020F0502020204030204" pitchFamily="34" charset="0"/>
                        </a:rPr>
                        <a:t> del PATR. NETTO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imprese controllate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√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smtClean="0">
                          <a:latin typeface="Calibri" panose="020F0502020204030204" pitchFamily="34" charset="0"/>
                        </a:rPr>
                        <a:t>√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imprese collegate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smtClean="0">
                          <a:latin typeface="Calibri" panose="020F0502020204030204" pitchFamily="34" charset="0"/>
                        </a:rPr>
                        <a:t>√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√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imprese controllanti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√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imprese sottoposte al controllo delle controllanti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√</a:t>
                      </a:r>
                    </a:p>
                    <a:p>
                      <a:pPr algn="ctr"/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altre imprese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>
                          <a:latin typeface="Calibri" panose="020F0502020204030204" pitchFamily="34" charset="0"/>
                        </a:rPr>
                        <a:t>√</a:t>
                      </a:r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02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(1) Metodo del costo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21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partecipazioni sono iscritte al </a:t>
            </a: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costo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rilevato al momento dell’iscrizione iniziale. Tale costo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può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mantenuto, in conformità a quanto dispone l’articolo 2426,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c.c., se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partecipazione alla data di chiusura dell’esercizio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risulta durevolmente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valore inferiore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valore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sostenuto all'atto dell'acquisto di una partecipazione immobilizzata è mantenuto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nei bilanci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successivi esercizi, a meno che si verifichi una </a:t>
            </a: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perdita durevole di </a:t>
            </a:r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valore.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perdita durevole di valore è determinata confrontando il valore di iscrizione in bilancio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partecipazione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il suo </a:t>
            </a: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valore recuperabile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determinato in base ai benefici futuri che si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prevede affluiranno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all’economia della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partecipante.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05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436</TotalTime>
  <Words>1801</Words>
  <Application>Microsoft Office PowerPoint</Application>
  <PresentationFormat>Presentazione su schermo (4:3)</PresentationFormat>
  <Paragraphs>252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Satellite</vt:lpstr>
      <vt:lpstr>Titoli e partecipazioni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64</cp:revision>
  <cp:lastPrinted>2015-09-28T10:11:52Z</cp:lastPrinted>
  <dcterms:created xsi:type="dcterms:W3CDTF">2015-02-05T16:32:32Z</dcterms:created>
  <dcterms:modified xsi:type="dcterms:W3CDTF">2017-11-01T21:24:29Z</dcterms:modified>
</cp:coreProperties>
</file>