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70" r:id="rId3"/>
    <p:sldId id="271" r:id="rId4"/>
    <p:sldId id="280" r:id="rId5"/>
    <p:sldId id="279" r:id="rId6"/>
    <p:sldId id="282" r:id="rId7"/>
    <p:sldId id="284" r:id="rId8"/>
    <p:sldId id="285" r:id="rId9"/>
    <p:sldId id="286" r:id="rId10"/>
    <p:sldId id="283" r:id="rId11"/>
    <p:sldId id="288" r:id="rId12"/>
    <p:sldId id="289" r:id="rId13"/>
    <p:sldId id="291" r:id="rId14"/>
    <p:sldId id="290" r:id="rId1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855D"/>
    <a:srgbClr val="D4DD83"/>
    <a:srgbClr val="C8D35F"/>
    <a:srgbClr val="AFEBAF"/>
    <a:srgbClr val="94E494"/>
    <a:srgbClr val="84E084"/>
    <a:srgbClr val="53F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94660"/>
  </p:normalViewPr>
  <p:slideViewPr>
    <p:cSldViewPr>
      <p:cViewPr varScale="1">
        <p:scale>
          <a:sx n="70" d="100"/>
          <a:sy n="70" d="100"/>
        </p:scale>
        <p:origin x="54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E87F418-F854-443A-BE27-828604877084}" type="doc">
      <dgm:prSet loTypeId="urn:microsoft.com/office/officeart/2005/8/layout/v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t-IT"/>
        </a:p>
      </dgm:t>
    </dgm:pt>
    <dgm:pt modelId="{48DCFF56-A518-45CE-BE26-4842FDFE2B34}">
      <dgm:prSet phldrT="[Testo]" custT="1"/>
      <dgm:spPr/>
      <dgm:t>
        <a:bodyPr/>
        <a:lstStyle/>
        <a:p>
          <a:r>
            <a:rPr lang="it-IT" sz="2000" dirty="0" smtClean="0">
              <a:latin typeface="Calibri" panose="020F0502020204030204" pitchFamily="34" charset="0"/>
            </a:rPr>
            <a:t>Manutenzione ordinaria</a:t>
          </a:r>
          <a:endParaRPr lang="it-IT" sz="2000" dirty="0">
            <a:latin typeface="Calibri" panose="020F0502020204030204" pitchFamily="34" charset="0"/>
          </a:endParaRPr>
        </a:p>
      </dgm:t>
    </dgm:pt>
    <dgm:pt modelId="{921C894B-6D99-4E3E-9042-ED3AAC2B6B56}" type="parTrans" cxnId="{F75D95CD-91A4-4085-AA4F-F7DDFD4847C6}">
      <dgm:prSet/>
      <dgm:spPr/>
      <dgm:t>
        <a:bodyPr/>
        <a:lstStyle/>
        <a:p>
          <a:endParaRPr lang="it-IT"/>
        </a:p>
      </dgm:t>
    </dgm:pt>
    <dgm:pt modelId="{94FF4C9C-A544-4676-AC18-8E930F7C4854}" type="sibTrans" cxnId="{F75D95CD-91A4-4085-AA4F-F7DDFD4847C6}">
      <dgm:prSet/>
      <dgm:spPr/>
      <dgm:t>
        <a:bodyPr/>
        <a:lstStyle/>
        <a:p>
          <a:endParaRPr lang="it-IT"/>
        </a:p>
      </dgm:t>
    </dgm:pt>
    <dgm:pt modelId="{BA0ED0C9-89D9-4AD4-8D1C-D6AA23C8C91E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Natura ricorrente</a:t>
          </a:r>
          <a:endParaRPr lang="it-IT" sz="20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D046E596-C9DB-4168-B240-25F190567EEC}" type="parTrans" cxnId="{19A2C2D0-AF15-4E51-B024-D89F9744B174}">
      <dgm:prSet/>
      <dgm:spPr/>
      <dgm:t>
        <a:bodyPr/>
        <a:lstStyle/>
        <a:p>
          <a:endParaRPr lang="it-IT"/>
        </a:p>
      </dgm:t>
    </dgm:pt>
    <dgm:pt modelId="{7D330046-CEC9-4FC4-8678-B44BC9591D65}" type="sibTrans" cxnId="{19A2C2D0-AF15-4E51-B024-D89F9744B174}">
      <dgm:prSet/>
      <dgm:spPr/>
      <dgm:t>
        <a:bodyPr/>
        <a:lstStyle/>
        <a:p>
          <a:endParaRPr lang="it-IT"/>
        </a:p>
      </dgm:t>
    </dgm:pt>
    <dgm:pt modelId="{BC7ABC5D-2915-4250-9ABB-7A36ED754A80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Costo imputato a CE</a:t>
          </a:r>
          <a:endParaRPr lang="it-IT" sz="20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8EFE859F-1EFD-4FF0-AEAF-3E4ADDB839F1}" type="parTrans" cxnId="{A99C4B9C-9E4B-46AC-B002-BCCBE1073529}">
      <dgm:prSet/>
      <dgm:spPr/>
      <dgm:t>
        <a:bodyPr/>
        <a:lstStyle/>
        <a:p>
          <a:endParaRPr lang="it-IT"/>
        </a:p>
      </dgm:t>
    </dgm:pt>
    <dgm:pt modelId="{A5D4ED87-A669-4EC6-AC6F-015A86E95155}" type="sibTrans" cxnId="{A99C4B9C-9E4B-46AC-B002-BCCBE1073529}">
      <dgm:prSet/>
      <dgm:spPr/>
      <dgm:t>
        <a:bodyPr/>
        <a:lstStyle/>
        <a:p>
          <a:endParaRPr lang="it-IT"/>
        </a:p>
      </dgm:t>
    </dgm:pt>
    <dgm:pt modelId="{F4C262E9-E59D-498A-AB3C-3BEFCC65973D}">
      <dgm:prSet phldrT="[Testo]" custT="1"/>
      <dgm:spPr/>
      <dgm:t>
        <a:bodyPr/>
        <a:lstStyle/>
        <a:p>
          <a:r>
            <a:rPr lang="it-IT" sz="2000" dirty="0" smtClean="0">
              <a:latin typeface="Calibri" panose="020F0502020204030204" pitchFamily="34" charset="0"/>
            </a:rPr>
            <a:t>Manutenzione straordinaria</a:t>
          </a:r>
          <a:endParaRPr lang="it-IT" sz="2000" dirty="0">
            <a:latin typeface="Calibri" panose="020F0502020204030204" pitchFamily="34" charset="0"/>
          </a:endParaRPr>
        </a:p>
      </dgm:t>
    </dgm:pt>
    <dgm:pt modelId="{34A18047-F4DC-411B-9AB2-FDFCC4501EE1}" type="parTrans" cxnId="{37F1C6A5-64AF-4DA6-B84C-93314EBFECA6}">
      <dgm:prSet/>
      <dgm:spPr/>
      <dgm:t>
        <a:bodyPr/>
        <a:lstStyle/>
        <a:p>
          <a:endParaRPr lang="it-IT"/>
        </a:p>
      </dgm:t>
    </dgm:pt>
    <dgm:pt modelId="{A913B3CE-04B5-4FF2-8529-BFF47B289C8F}" type="sibTrans" cxnId="{37F1C6A5-64AF-4DA6-B84C-93314EBFECA6}">
      <dgm:prSet/>
      <dgm:spPr/>
      <dgm:t>
        <a:bodyPr/>
        <a:lstStyle/>
        <a:p>
          <a:endParaRPr lang="it-IT"/>
        </a:p>
      </dgm:t>
    </dgm:pt>
    <dgm:pt modelId="{54EAA5A0-95F8-42AD-84EC-52954CACB51F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Aumento significativo e tangibile: o di produttività o di sicurezza o un prolungamento della vita utile del cespite</a:t>
          </a:r>
          <a:endParaRPr lang="it-IT" sz="20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24F81F21-F704-4BCA-A368-BD537631F037}" type="parTrans" cxnId="{0DCBAB67-C36D-4CE9-BC84-B21841235844}">
      <dgm:prSet/>
      <dgm:spPr/>
      <dgm:t>
        <a:bodyPr/>
        <a:lstStyle/>
        <a:p>
          <a:endParaRPr lang="it-IT"/>
        </a:p>
      </dgm:t>
    </dgm:pt>
    <dgm:pt modelId="{8FF31E99-A5B1-481B-9C7E-1348035632C2}" type="sibTrans" cxnId="{0DCBAB67-C36D-4CE9-BC84-B21841235844}">
      <dgm:prSet/>
      <dgm:spPr/>
      <dgm:t>
        <a:bodyPr/>
        <a:lstStyle/>
        <a:p>
          <a:endParaRPr lang="it-IT"/>
        </a:p>
      </dgm:t>
    </dgm:pt>
    <dgm:pt modelId="{641E67A6-A8FD-4C51-9FAA-D06DB6539CA4}">
      <dgm:prSet phldrT="[Testo]" custT="1"/>
      <dgm:spPr/>
      <dgm:t>
        <a:bodyPr/>
        <a:lstStyle/>
        <a:p>
          <a:r>
            <a:rPr lang="it-IT" sz="20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Capitalizzabile</a:t>
          </a:r>
          <a:endParaRPr lang="it-IT" sz="20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gm:t>
    </dgm:pt>
    <dgm:pt modelId="{3BF5C171-7B99-4C8F-AAEC-D96E60E24E16}" type="parTrans" cxnId="{2E75E1AE-9258-44D9-ACF0-2EA35E5D25E9}">
      <dgm:prSet/>
      <dgm:spPr/>
      <dgm:t>
        <a:bodyPr/>
        <a:lstStyle/>
        <a:p>
          <a:endParaRPr lang="it-IT"/>
        </a:p>
      </dgm:t>
    </dgm:pt>
    <dgm:pt modelId="{C6DD468A-C146-465C-A00F-260F52D52DB3}" type="sibTrans" cxnId="{2E75E1AE-9258-44D9-ACF0-2EA35E5D25E9}">
      <dgm:prSet/>
      <dgm:spPr/>
      <dgm:t>
        <a:bodyPr/>
        <a:lstStyle/>
        <a:p>
          <a:endParaRPr lang="it-IT"/>
        </a:p>
      </dgm:t>
    </dgm:pt>
    <dgm:pt modelId="{543F471E-D8AF-4CC6-9A4A-6F54BC8D32B6}" type="pres">
      <dgm:prSet presAssocID="{0E87F418-F854-443A-BE27-82860487708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it-IT"/>
        </a:p>
      </dgm:t>
    </dgm:pt>
    <dgm:pt modelId="{9E6B9A84-05B5-4C83-92F6-19C0A4C4BDDE}" type="pres">
      <dgm:prSet presAssocID="{48DCFF56-A518-45CE-BE26-4842FDFE2B34}" presName="linNode" presStyleCnt="0"/>
      <dgm:spPr/>
    </dgm:pt>
    <dgm:pt modelId="{F00AB293-7126-4960-9203-AE55C36C881B}" type="pres">
      <dgm:prSet presAssocID="{48DCFF56-A518-45CE-BE26-4842FDFE2B34}" presName="parentShp" presStyleLbl="node1" presStyleIdx="0" presStyleCnt="2" custScaleX="72414" custScaleY="25182" custLinFactNeighborY="37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F7628D-2177-4F0B-9767-841C1E993353}" type="pres">
      <dgm:prSet presAssocID="{48DCFF56-A518-45CE-BE26-4842FDFE2B34}" presName="childShp" presStyleLbl="bgAccFollowNode1" presStyleIdx="0" presStyleCnt="2" custScaleX="115517" custScaleY="21638" custLinFactNeighborY="373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9E357D01-F7AB-44CA-9B6C-9F440669715D}" type="pres">
      <dgm:prSet presAssocID="{94FF4C9C-A544-4676-AC18-8E930F7C4854}" presName="spacing" presStyleCnt="0"/>
      <dgm:spPr/>
    </dgm:pt>
    <dgm:pt modelId="{EA8AA9B7-D338-4E5C-8053-D70E7A870706}" type="pres">
      <dgm:prSet presAssocID="{F4C262E9-E59D-498A-AB3C-3BEFCC65973D}" presName="linNode" presStyleCnt="0"/>
      <dgm:spPr/>
    </dgm:pt>
    <dgm:pt modelId="{4929D52B-DF3F-4787-846C-92F23CE66539}" type="pres">
      <dgm:prSet presAssocID="{F4C262E9-E59D-498A-AB3C-3BEFCC65973D}" presName="parentShp" presStyleLbl="node1" presStyleIdx="1" presStyleCnt="2" custScaleX="72414" custScaleY="26084" custLinFactNeighborY="-645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6EE155-E7AF-44F3-A658-2172A512B8F5}" type="pres">
      <dgm:prSet presAssocID="{F4C262E9-E59D-498A-AB3C-3BEFCC65973D}" presName="childShp" presStyleLbl="bgAccFollowNode1" presStyleIdx="1" presStyleCnt="2" custScaleX="115517" custScaleY="44518" custLinFactNeighborY="-6457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50E75C4D-57A0-4DA1-B67E-A282D0E1E68C}" type="presOf" srcId="{BA0ED0C9-89D9-4AD4-8D1C-D6AA23C8C91E}" destId="{55F7628D-2177-4F0B-9767-841C1E993353}" srcOrd="0" destOrd="0" presId="urn:microsoft.com/office/officeart/2005/8/layout/vList6"/>
    <dgm:cxn modelId="{A99C4B9C-9E4B-46AC-B002-BCCBE1073529}" srcId="{48DCFF56-A518-45CE-BE26-4842FDFE2B34}" destId="{BC7ABC5D-2915-4250-9ABB-7A36ED754A80}" srcOrd="1" destOrd="0" parTransId="{8EFE859F-1EFD-4FF0-AEAF-3E4ADDB839F1}" sibTransId="{A5D4ED87-A669-4EC6-AC6F-015A86E95155}"/>
    <dgm:cxn modelId="{19A2C2D0-AF15-4E51-B024-D89F9744B174}" srcId="{48DCFF56-A518-45CE-BE26-4842FDFE2B34}" destId="{BA0ED0C9-89D9-4AD4-8D1C-D6AA23C8C91E}" srcOrd="0" destOrd="0" parTransId="{D046E596-C9DB-4168-B240-25F190567EEC}" sibTransId="{7D330046-CEC9-4FC4-8678-B44BC9591D65}"/>
    <dgm:cxn modelId="{2C5BB6BE-C3A5-409D-904F-3489128F7404}" type="presOf" srcId="{BC7ABC5D-2915-4250-9ABB-7A36ED754A80}" destId="{55F7628D-2177-4F0B-9767-841C1E993353}" srcOrd="0" destOrd="1" presId="urn:microsoft.com/office/officeart/2005/8/layout/vList6"/>
    <dgm:cxn modelId="{F75D95CD-91A4-4085-AA4F-F7DDFD4847C6}" srcId="{0E87F418-F854-443A-BE27-828604877084}" destId="{48DCFF56-A518-45CE-BE26-4842FDFE2B34}" srcOrd="0" destOrd="0" parTransId="{921C894B-6D99-4E3E-9042-ED3AAC2B6B56}" sibTransId="{94FF4C9C-A544-4676-AC18-8E930F7C4854}"/>
    <dgm:cxn modelId="{584A3CA5-A08F-4FDC-8343-CB05B9BEEEA3}" type="presOf" srcId="{54EAA5A0-95F8-42AD-84EC-52954CACB51F}" destId="{556EE155-E7AF-44F3-A658-2172A512B8F5}" srcOrd="0" destOrd="0" presId="urn:microsoft.com/office/officeart/2005/8/layout/vList6"/>
    <dgm:cxn modelId="{204B7FEB-6EC1-441E-AE8D-962DAC220018}" type="presOf" srcId="{641E67A6-A8FD-4C51-9FAA-D06DB6539CA4}" destId="{556EE155-E7AF-44F3-A658-2172A512B8F5}" srcOrd="0" destOrd="1" presId="urn:microsoft.com/office/officeart/2005/8/layout/vList6"/>
    <dgm:cxn modelId="{0DAFCC68-B9A2-4073-8815-B470DA777D8F}" type="presOf" srcId="{0E87F418-F854-443A-BE27-828604877084}" destId="{543F471E-D8AF-4CC6-9A4A-6F54BC8D32B6}" srcOrd="0" destOrd="0" presId="urn:microsoft.com/office/officeart/2005/8/layout/vList6"/>
    <dgm:cxn modelId="{37F1C6A5-64AF-4DA6-B84C-93314EBFECA6}" srcId="{0E87F418-F854-443A-BE27-828604877084}" destId="{F4C262E9-E59D-498A-AB3C-3BEFCC65973D}" srcOrd="1" destOrd="0" parTransId="{34A18047-F4DC-411B-9AB2-FDFCC4501EE1}" sibTransId="{A913B3CE-04B5-4FF2-8529-BFF47B289C8F}"/>
    <dgm:cxn modelId="{0DCBAB67-C36D-4CE9-BC84-B21841235844}" srcId="{F4C262E9-E59D-498A-AB3C-3BEFCC65973D}" destId="{54EAA5A0-95F8-42AD-84EC-52954CACB51F}" srcOrd="0" destOrd="0" parTransId="{24F81F21-F704-4BCA-A368-BD537631F037}" sibTransId="{8FF31E99-A5B1-481B-9C7E-1348035632C2}"/>
    <dgm:cxn modelId="{2E75E1AE-9258-44D9-ACF0-2EA35E5D25E9}" srcId="{F4C262E9-E59D-498A-AB3C-3BEFCC65973D}" destId="{641E67A6-A8FD-4C51-9FAA-D06DB6539CA4}" srcOrd="1" destOrd="0" parTransId="{3BF5C171-7B99-4C8F-AAEC-D96E60E24E16}" sibTransId="{C6DD468A-C146-465C-A00F-260F52D52DB3}"/>
    <dgm:cxn modelId="{FFE92B73-BCA2-4CAE-AE1E-3490C959D140}" type="presOf" srcId="{F4C262E9-E59D-498A-AB3C-3BEFCC65973D}" destId="{4929D52B-DF3F-4787-846C-92F23CE66539}" srcOrd="0" destOrd="0" presId="urn:microsoft.com/office/officeart/2005/8/layout/vList6"/>
    <dgm:cxn modelId="{659B96E5-8B19-437A-AAED-4929583D665D}" type="presOf" srcId="{48DCFF56-A518-45CE-BE26-4842FDFE2B34}" destId="{F00AB293-7126-4960-9203-AE55C36C881B}" srcOrd="0" destOrd="0" presId="urn:microsoft.com/office/officeart/2005/8/layout/vList6"/>
    <dgm:cxn modelId="{DB508AB8-E8FA-4ACB-BF48-EB1360E2D0C4}" type="presParOf" srcId="{543F471E-D8AF-4CC6-9A4A-6F54BC8D32B6}" destId="{9E6B9A84-05B5-4C83-92F6-19C0A4C4BDDE}" srcOrd="0" destOrd="0" presId="urn:microsoft.com/office/officeart/2005/8/layout/vList6"/>
    <dgm:cxn modelId="{06CFA691-3D1A-4192-80AD-82C985EC6E2F}" type="presParOf" srcId="{9E6B9A84-05B5-4C83-92F6-19C0A4C4BDDE}" destId="{F00AB293-7126-4960-9203-AE55C36C881B}" srcOrd="0" destOrd="0" presId="urn:microsoft.com/office/officeart/2005/8/layout/vList6"/>
    <dgm:cxn modelId="{67C542AE-6710-4E43-B83E-0F4EB2D73AC8}" type="presParOf" srcId="{9E6B9A84-05B5-4C83-92F6-19C0A4C4BDDE}" destId="{55F7628D-2177-4F0B-9767-841C1E993353}" srcOrd="1" destOrd="0" presId="urn:microsoft.com/office/officeart/2005/8/layout/vList6"/>
    <dgm:cxn modelId="{79B1027E-4ECC-4319-8EE5-F249E25A1427}" type="presParOf" srcId="{543F471E-D8AF-4CC6-9A4A-6F54BC8D32B6}" destId="{9E357D01-F7AB-44CA-9B6C-9F440669715D}" srcOrd="1" destOrd="0" presId="urn:microsoft.com/office/officeart/2005/8/layout/vList6"/>
    <dgm:cxn modelId="{DAF09FF7-1515-4348-AB37-3D8297CECA38}" type="presParOf" srcId="{543F471E-D8AF-4CC6-9A4A-6F54BC8D32B6}" destId="{EA8AA9B7-D338-4E5C-8053-D70E7A870706}" srcOrd="2" destOrd="0" presId="urn:microsoft.com/office/officeart/2005/8/layout/vList6"/>
    <dgm:cxn modelId="{52613B96-0D54-4843-8539-2C9A190FB995}" type="presParOf" srcId="{EA8AA9B7-D338-4E5C-8053-D70E7A870706}" destId="{4929D52B-DF3F-4787-846C-92F23CE66539}" srcOrd="0" destOrd="0" presId="urn:microsoft.com/office/officeart/2005/8/layout/vList6"/>
    <dgm:cxn modelId="{D0B05B81-266C-4244-B929-D72D320B93EA}" type="presParOf" srcId="{EA8AA9B7-D338-4E5C-8053-D70E7A870706}" destId="{556EE155-E7AF-44F3-A658-2172A512B8F5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F7628D-2177-4F0B-9767-841C1E993353}">
      <dsp:nvSpPr>
        <dsp:cNvPr id="0" name=""/>
        <dsp:cNvSpPr/>
      </dsp:nvSpPr>
      <dsp:spPr>
        <a:xfrm>
          <a:off x="2585915" y="636178"/>
          <a:ext cx="6008854" cy="879368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Natura ricorrente</a:t>
          </a:r>
          <a:endParaRPr lang="it-IT" sz="2000" kern="12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Costo imputato a CE</a:t>
          </a:r>
          <a:endParaRPr lang="it-IT" sz="2000" kern="12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2585915" y="746099"/>
        <a:ext cx="5679091" cy="659526"/>
      </dsp:txXfrm>
    </dsp:sp>
    <dsp:sp modelId="{F00AB293-7126-4960-9203-AE55C36C881B}">
      <dsp:nvSpPr>
        <dsp:cNvPr id="0" name=""/>
        <dsp:cNvSpPr/>
      </dsp:nvSpPr>
      <dsp:spPr>
        <a:xfrm>
          <a:off x="74739" y="564164"/>
          <a:ext cx="2511175" cy="102339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Calibri" panose="020F0502020204030204" pitchFamily="34" charset="0"/>
            </a:rPr>
            <a:t>Manutenzione ordinaria</a:t>
          </a:r>
          <a:endParaRPr lang="it-IT" sz="2000" kern="1200" dirty="0">
            <a:latin typeface="Calibri" panose="020F0502020204030204" pitchFamily="34" charset="0"/>
          </a:endParaRPr>
        </a:p>
      </dsp:txBody>
      <dsp:txXfrm>
        <a:off x="124697" y="614122"/>
        <a:ext cx="2411259" cy="923480"/>
      </dsp:txXfrm>
    </dsp:sp>
    <dsp:sp modelId="{556EE155-E7AF-44F3-A658-2172A512B8F5}">
      <dsp:nvSpPr>
        <dsp:cNvPr id="0" name=""/>
        <dsp:cNvSpPr/>
      </dsp:nvSpPr>
      <dsp:spPr>
        <a:xfrm>
          <a:off x="2585915" y="1579879"/>
          <a:ext cx="6008854" cy="1809211"/>
        </a:xfrm>
        <a:prstGeom prst="rightArrow">
          <a:avLst>
            <a:gd name="adj1" fmla="val 75000"/>
            <a:gd name="adj2" fmla="val 50000"/>
          </a:avLst>
        </a:prstGeom>
        <a:solidFill>
          <a:schemeClr val="accent2">
            <a:tint val="40000"/>
            <a:alpha val="90000"/>
            <a:hueOff val="-8578433"/>
            <a:satOff val="21636"/>
            <a:lumOff val="-767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-8578433"/>
              <a:satOff val="21636"/>
              <a:lumOff val="-7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Aumento significativo e tangibile: o di produttività o di sicurezza o un prolungamento della vita utile del cespite</a:t>
          </a:r>
          <a:endParaRPr lang="it-IT" sz="2000" kern="12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2000" kern="1200" dirty="0" smtClean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</a:rPr>
            <a:t>Capitalizzabile</a:t>
          </a:r>
          <a:endParaRPr lang="it-IT" sz="2000" kern="1200" dirty="0">
            <a:solidFill>
              <a:schemeClr val="accent1">
                <a:lumMod val="50000"/>
              </a:schemeClr>
            </a:solidFill>
            <a:latin typeface="Calibri" panose="020F0502020204030204" pitchFamily="34" charset="0"/>
          </a:endParaRPr>
        </a:p>
      </dsp:txBody>
      <dsp:txXfrm>
        <a:off x="2585915" y="1806030"/>
        <a:ext cx="5330400" cy="1356909"/>
      </dsp:txXfrm>
    </dsp:sp>
    <dsp:sp modelId="{4929D52B-DF3F-4787-846C-92F23CE66539}">
      <dsp:nvSpPr>
        <dsp:cNvPr id="0" name=""/>
        <dsp:cNvSpPr/>
      </dsp:nvSpPr>
      <dsp:spPr>
        <a:xfrm>
          <a:off x="74739" y="1954458"/>
          <a:ext cx="2511175" cy="1060053"/>
        </a:xfrm>
        <a:prstGeom prst="roundRect">
          <a:avLst/>
        </a:prstGeom>
        <a:solidFill>
          <a:schemeClr val="accent2">
            <a:hueOff val="-8543491"/>
            <a:satOff val="24962"/>
            <a:lumOff val="-470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38100" rIns="762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000" kern="1200" dirty="0" smtClean="0">
              <a:latin typeface="Calibri" panose="020F0502020204030204" pitchFamily="34" charset="0"/>
            </a:rPr>
            <a:t>Manutenzione straordinaria</a:t>
          </a:r>
          <a:endParaRPr lang="it-IT" sz="2000" kern="1200" dirty="0">
            <a:latin typeface="Calibri" panose="020F0502020204030204" pitchFamily="34" charset="0"/>
          </a:endParaRPr>
        </a:p>
      </dsp:txBody>
      <dsp:txXfrm>
        <a:off x="126487" y="2006206"/>
        <a:ext cx="2407679" cy="95655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D2869F-0A1E-4DC7-8010-F3EB91DD040C}" type="datetimeFigureOut">
              <a:rPr lang="it-IT" smtClean="0"/>
              <a:t>21/03/2020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657AFC-EC40-442D-A16C-0C00C28FCE5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78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489B306C-1254-4959-B811-D7BAD5CE5963}" type="datetime1">
              <a:rPr lang="it-IT" smtClean="0"/>
              <a:t>21/03/2020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1" name="Rettangolo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ttangolo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ttangolo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tangolo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89BA9-9470-43A7-954F-A7FDCAD6D279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6FC5E-DF0C-4310-8D4B-00ECD3EC831E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riangolo isosce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C0EF2-6D7F-4E51-858C-6BA190EA9C6B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39D1DF6D-D361-4BB0-857C-C921C2CFD4CC}" type="datetime1">
              <a:rPr lang="it-IT" smtClean="0"/>
              <a:t>21/03/2020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ttangolo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F5FA2-0F31-45DD-BC6E-48FC91FDFA8F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9B416-4BA8-4A80-9AC1-8255068BE41A}" type="datetime1">
              <a:rPr lang="it-IT" smtClean="0"/>
              <a:t>21/03/2020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11232-FE9A-4169-9A26-67645B7EAC60}" type="datetime1">
              <a:rPr lang="it-IT" smtClean="0"/>
              <a:t>21/03/2020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383C5-F173-43D7-9F60-58417B65920D}" type="datetime1">
              <a:rPr lang="it-IT" smtClean="0"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5" name="Connettore 1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riangolo isosce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7F221-430C-4E03-955C-90D8D9EAF5AB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Connettore 1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egnaposto contenuto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389A3-FC8F-4A73-95D2-987763E129C5}" type="datetime1">
              <a:rPr lang="it-IT" smtClean="0"/>
              <a:t>21/03/2020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riangolo isosce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tangolo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35A3C8-69C1-40C6-97AE-E3CFFBD58082}" type="datetime1">
              <a:rPr lang="it-IT" smtClean="0"/>
              <a:t>21/03/2020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  <p:sp>
        <p:nvSpPr>
          <p:cNvPr id="28" name="Connettore 1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onnettore 1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Triangolo isosce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Immobilizzazioni </a:t>
            </a:r>
            <a:r>
              <a:rPr lang="it-IT" altLang="it-IT" sz="2200" b="1" dirty="0" smtClean="0">
                <a:solidFill>
                  <a:schemeClr val="accent1">
                    <a:lumMod val="75000"/>
                  </a:schemeClr>
                </a:solidFill>
              </a:rPr>
              <a:t>Materiali nella bilancio redatto secondo il codice civile</a:t>
            </a:r>
            <a:endParaRPr lang="it-IT" sz="2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it-IT" dirty="0" smtClean="0"/>
              <a:t>Prof. </a:t>
            </a:r>
            <a:r>
              <a:rPr lang="it-IT" smtClean="0"/>
              <a:t>Gaudenzio Albertinazzi</a:t>
            </a:r>
            <a:endParaRPr lang="it-IT" dirty="0"/>
          </a:p>
        </p:txBody>
      </p:sp>
      <p:pic>
        <p:nvPicPr>
          <p:cNvPr id="1026" name="Picture 2" descr="http://www.eco.unipmn.it/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62649"/>
            <a:ext cx="3724275" cy="89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259632" y="836712"/>
            <a:ext cx="6019800" cy="1711325"/>
          </a:xfrm>
          <a:prstGeom prst="rect">
            <a:avLst/>
          </a:prstGeo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anchor="t" anchorCtr="0">
            <a:normAutofit/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altLang="it-IT" b="1" dirty="0" smtClean="0">
                <a:solidFill>
                  <a:srgbClr val="C00000"/>
                </a:solidFill>
              </a:rPr>
              <a:t>Ragioneria - Corso C</a:t>
            </a:r>
          </a:p>
          <a:p>
            <a:pPr algn="ctr"/>
            <a:endParaRPr lang="it-IT" altLang="it-IT" b="1" dirty="0">
              <a:solidFill>
                <a:srgbClr val="C00000"/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</a:t>
            </a:fld>
            <a:endParaRPr lang="it-IT"/>
          </a:p>
        </p:txBody>
      </p:sp>
      <p:pic>
        <p:nvPicPr>
          <p:cNvPr id="8" name="Picture 2" descr="http://people.unipmn.it/fragnelli/pict/logo_UP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5952571"/>
            <a:ext cx="1800200" cy="836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419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 2), c.c. prevede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il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immobilizzazioni, materiali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immateriali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la cui utilizzazione è limitata nel tempo deve essere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sistematicamente </a:t>
            </a:r>
            <a:r>
              <a:rPr lang="it-IT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ammortizzato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ogni esercizio in relazione con la loro residua possibilità di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utilizzazione»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</a:t>
            </a: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«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L’ammortamento è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ripartizione del costo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un’immobilizzazione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periodo della sua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stimata vita utile 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 un metodo 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sistematico </a:t>
            </a:r>
            <a:r>
              <a:rPr lang="it-IT" sz="2400" b="1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razionale</a:t>
            </a:r>
            <a:r>
              <a:rPr lang="it-IT" sz="24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indipendentemente dai risultati conseguiti </a:t>
            </a:r>
            <a:r>
              <a:rPr lang="it-IT" sz="24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nell’esercizio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N.B.: L’ammortamento è calcolato anche sui cespiti temporaneamente non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utilizzati.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9681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determinazione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piano di ammortamento presuppone la conoscenza dei seguenti elementi: 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457200" indent="-457200" algn="just">
              <a:buAutoNum type="alphaLcParenBoth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valore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ammortizzare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 costo – presumibile valore residuo</a:t>
            </a:r>
          </a:p>
          <a:p>
            <a:pPr marL="457200" indent="-457200" algn="just">
              <a:buAutoNum type="alphaLcParenBoth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residua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possibilità di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utilizzazione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periodo in cui si prevede che il cespite sarà utile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alla società</a:t>
            </a:r>
          </a:p>
          <a:p>
            <a:pPr marL="457200" indent="-457200" algn="just">
              <a:buAutoNum type="alphaLcParenBoth"/>
            </a:pP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criteri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ripartizione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valore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ammortizzare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= devono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assicurare una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razionale e sistematica imputazione del valore dei cespiti durante la stimata vita utile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dei medesimi.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539552" y="4941168"/>
            <a:ext cx="8136904" cy="1323439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/>
            <a:r>
              <a:rPr lang="it-IT" alt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CONTO ECONOMICO</a:t>
            </a:r>
          </a:p>
          <a:p>
            <a:pPr algn="just"/>
            <a:r>
              <a:rPr lang="it-IT" altLang="it-IT" sz="20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Costi della produzione</a:t>
            </a:r>
            <a:endParaRPr lang="it-IT" altLang="it-IT" sz="2000" b="1" dirty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algn="just"/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</a:p>
          <a:p>
            <a:pPr algn="just"/>
            <a:r>
              <a:rPr lang="it-IT" alt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10) b) Ammortamento delle immobilizzazioni materiali</a:t>
            </a:r>
            <a:endParaRPr lang="it-IT" alt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4795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Ammortamento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200" b="1" dirty="0">
                <a:solidFill>
                  <a:srgbClr val="C00000"/>
                </a:solidFill>
                <a:latin typeface="Calibri" panose="020F0502020204030204" pitchFamily="34" charset="0"/>
              </a:rPr>
              <a:t>vita utile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è il periodo di tempo durante il quale l’impresa prevede di poter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utilizzare l’immobilizzazione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Può essere determinata anche attraverso le quantità di unità di prodotto (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misura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equivalente) che si stima poter ottenere tramite l’uso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dell’immobilizzazione.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Metodi di ammortamento: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Quote costanti;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Quote decrescenti;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Quote variabili. 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2908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Svalutazione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2426,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 3), c.c.</a:t>
            </a: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prevede che «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l'immobilizzazione che, alla data della chiusura dell'esercizio, risulti durevolmente di valore inferiore a quello determinato secondo i numeri 1) e 2) deve essere iscritta a tale minore valore. </a:t>
            </a:r>
            <a:r>
              <a:rPr lang="it-IT" sz="2000" i="1" dirty="0">
                <a:solidFill>
                  <a:srgbClr val="C00000"/>
                </a:solidFill>
                <a:latin typeface="Calibri" panose="020F0502020204030204" pitchFamily="34" charset="0"/>
              </a:rPr>
              <a:t>Il minor valore </a:t>
            </a:r>
            <a:r>
              <a:rPr lang="it-IT" sz="20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non può essere mantenuto nei successivi bilanci se sono venuti meno i motivi della rettifica </a:t>
            </a:r>
            <a:r>
              <a:rPr lang="it-IT" sz="2000" i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effettuata […]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».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000" dirty="0" smtClean="0">
              <a:solidFill>
                <a:srgbClr val="C00000"/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</a:t>
            </a:r>
            <a:r>
              <a:rPr lang="it-IT" sz="2000" dirty="0">
                <a:solidFill>
                  <a:srgbClr val="C00000"/>
                </a:solidFill>
                <a:latin typeface="Calibri" panose="020F0502020204030204" pitchFamily="34" charset="0"/>
              </a:rPr>
              <a:t>9 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il valore recuperabile di un’immobilizzazione è inferiore al suo valore contabile l’immobilizzazione si rileva a tale minor valore. La differenza è imputata nel conto economico come perdita durevole di valore</a:t>
            </a:r>
          </a:p>
        </p:txBody>
      </p:sp>
      <p:sp>
        <p:nvSpPr>
          <p:cNvPr id="4" name="Rettangolo 3"/>
          <p:cNvSpPr/>
          <p:nvPr/>
        </p:nvSpPr>
        <p:spPr>
          <a:xfrm>
            <a:off x="611560" y="5204486"/>
            <a:ext cx="1512168" cy="99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recuperabile 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131840" y="5204486"/>
            <a:ext cx="1477767" cy="9996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>
                <a:latin typeface="Calibri" panose="020F0502020204030204" pitchFamily="34" charset="0"/>
              </a:rPr>
              <a:t>Valore </a:t>
            </a:r>
            <a:r>
              <a:rPr lang="it-IT" sz="2000" b="1" dirty="0" smtClean="0">
                <a:latin typeface="Calibri" panose="020F0502020204030204" pitchFamily="34" charset="0"/>
              </a:rPr>
              <a:t>contabile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6" name="Mezza cornice 5"/>
          <p:cNvSpPr/>
          <p:nvPr/>
        </p:nvSpPr>
        <p:spPr>
          <a:xfrm rot="18973191">
            <a:off x="2496686" y="5530878"/>
            <a:ext cx="431853" cy="396615"/>
          </a:xfrm>
          <a:prstGeom prst="halfFrame">
            <a:avLst>
              <a:gd name="adj1" fmla="val 23705"/>
              <a:gd name="adj2" fmla="val 208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000">
              <a:solidFill>
                <a:schemeClr val="tx1"/>
              </a:solidFill>
            </a:endParaRPr>
          </a:p>
        </p:txBody>
      </p:sp>
      <p:sp>
        <p:nvSpPr>
          <p:cNvPr id="7" name="Freccia a destra con strisce 6"/>
          <p:cNvSpPr/>
          <p:nvPr/>
        </p:nvSpPr>
        <p:spPr>
          <a:xfrm>
            <a:off x="4932040" y="5204486"/>
            <a:ext cx="1728192" cy="99961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 smtClean="0">
                <a:latin typeface="Calibri" panose="020F0502020204030204" pitchFamily="34" charset="0"/>
              </a:rPr>
              <a:t>PERDITA</a:t>
            </a:r>
          </a:p>
        </p:txBody>
      </p:sp>
      <p:sp>
        <p:nvSpPr>
          <p:cNvPr id="8" name="Ovale 7"/>
          <p:cNvSpPr/>
          <p:nvPr/>
        </p:nvSpPr>
        <p:spPr>
          <a:xfrm>
            <a:off x="6804248" y="5132478"/>
            <a:ext cx="1785292" cy="110483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C.E.</a:t>
            </a:r>
          </a:p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B)10)c)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13</a:t>
            </a:fld>
            <a:endParaRPr lang="it-IT"/>
          </a:p>
        </p:txBody>
      </p:sp>
      <p:sp>
        <p:nvSpPr>
          <p:cNvPr id="10" name="CasellaDiTesto 9"/>
          <p:cNvSpPr txBox="1"/>
          <p:nvPr/>
        </p:nvSpPr>
        <p:spPr>
          <a:xfrm>
            <a:off x="424344" y="2852936"/>
            <a:ext cx="84233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* In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vigore </a:t>
            </a:r>
            <a:r>
              <a:rPr lang="it-IT" sz="14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dal </a:t>
            </a:r>
            <a:r>
              <a:rPr lang="it-IT" sz="1400" dirty="0">
                <a:solidFill>
                  <a:srgbClr val="C00000"/>
                </a:solidFill>
                <a:latin typeface="Calibri" panose="020F0502020204030204" pitchFamily="34" charset="0"/>
              </a:rPr>
              <a:t>01.01.2016 e si applica ai bilanci relativi agli esercizi finanziari aventi inizio a partire da quella data</a:t>
            </a:r>
          </a:p>
          <a:p>
            <a:pPr algn="just"/>
            <a:endParaRPr lang="it-IT" sz="1400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83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 – Rivalutazione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 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materiali possono essere rivalutate solo nei casi in cui leggi speciali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lo richiedano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lo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permettano.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7067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Immobilizzazioni Materiali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in bilancio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</a:p>
          <a:p>
            <a:pPr marL="268288" indent="-268288">
              <a:buFont typeface="Wingdings" panose="05000000000000000000" pitchFamily="2" charset="2"/>
              <a:buChar char="v"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successiva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13055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39775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Definizione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91264" cy="530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0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</a:t>
            </a:r>
          </a:p>
          <a:p>
            <a:pPr marL="0" indent="0" algn="just">
              <a:buNone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Le immobilizzazioni materiali sono beni di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uso durevole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costituenti parte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dell’organizzazione permanente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società.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Esse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normalmente impiegate come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strumenti </a:t>
            </a:r>
            <a:r>
              <a:rPr lang="it-IT" sz="20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produzione </a:t>
            </a:r>
            <a:r>
              <a:rPr lang="it-IT" sz="20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reddito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gestione caratteristica e non sono, quindi, destinate alla vendita,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né alla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trasformazione per l’ottenimento dei prodotti della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società.</a:t>
            </a:r>
          </a:p>
          <a:p>
            <a:pPr marL="0" indent="0" algn="just">
              <a:buNone/>
            </a:pP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Caratteristiche: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hanno un’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utilità pluriennale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quindi possono concorrere alla formazione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 risultato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 e dalla situazione patrimoniale-finanziaria di più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</a:t>
            </a:r>
            <a:r>
              <a:rPr lang="it-IT" sz="2000" b="1" dirty="0">
                <a:solidFill>
                  <a:srgbClr val="C00000"/>
                </a:solidFill>
                <a:latin typeface="Calibri" panose="020F0502020204030204" pitchFamily="34" charset="0"/>
              </a:rPr>
              <a:t>uso durevole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delle immobilizzazioni materiali presuppone l’esistenza di fattori e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condizioni produttive </a:t>
            </a:r>
            <a:r>
              <a:rPr lang="it-IT" sz="20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cui utilità economica si estende oltre i limiti di un </a:t>
            </a:r>
            <a:r>
              <a:rPr lang="it-IT" sz="20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esercizio.</a:t>
            </a:r>
            <a:endParaRPr lang="it-IT" sz="20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14789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Classificazione di bilancio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ctangle 22"/>
          <p:cNvSpPr>
            <a:spLocks noChangeArrowheads="1"/>
          </p:cNvSpPr>
          <p:nvPr/>
        </p:nvSpPr>
        <p:spPr bwMode="auto">
          <a:xfrm>
            <a:off x="683568" y="1340768"/>
            <a:ext cx="7776864" cy="3416320"/>
          </a:xfrm>
          <a:prstGeom prst="rect">
            <a:avLst/>
          </a:prstGeom>
          <a:noFill/>
          <a:ln w="12700">
            <a:solidFill>
              <a:schemeClr val="accent1">
                <a:lumMod val="75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ATTIVO – STATO PATRIMONIALE</a:t>
            </a:r>
          </a:p>
          <a:p>
            <a:pPr algn="l"/>
            <a:r>
              <a:rPr lang="it-IT" altLang="it-IT" sz="2400" b="1" dirty="0" smtClean="0">
                <a:solidFill>
                  <a:srgbClr val="C00000"/>
                </a:solidFill>
                <a:latin typeface="Calibri" panose="020F0502020204030204" pitchFamily="34" charset="0"/>
              </a:rPr>
              <a:t>B) Immobilizzazioni </a:t>
            </a:r>
          </a:p>
          <a:p>
            <a:pPr algn="l"/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[…]</a:t>
            </a:r>
          </a:p>
          <a:p>
            <a:pPr algn="l"/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II. Materiali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1) terreni e fabbricati;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2) impianti e 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macchinari;</a:t>
            </a:r>
            <a:endParaRPr lang="it-IT" alt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3) attrezzature industriali e commerciali;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4) altri beni;</a:t>
            </a:r>
          </a:p>
          <a:p>
            <a:r>
              <a:rPr lang="it-IT" alt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5) immobilizzazioni in corso e acconti</a:t>
            </a:r>
            <a:r>
              <a:rPr lang="it-IT" alt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866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normativa civilistica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L’articolo 2426,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n. 1), c.c., prevede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che le immobilizzazioni siano iscritte al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</a:t>
            </a:r>
            <a:r>
              <a:rPr 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acquisto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produzione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.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 </a:t>
            </a:r>
            <a:r>
              <a:rPr lang="it-IT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di acquisto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si computano anche i costi accessori. </a:t>
            </a:r>
            <a:endParaRPr lang="it-IT" sz="24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Il </a:t>
            </a:r>
            <a:r>
              <a:rPr lang="it-IT" sz="2400" u="sng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</a:t>
            </a:r>
            <a:r>
              <a:rPr lang="it-IT" sz="2400" u="sng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produzione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comprende tutti i costi direttamente imputabili all’immobilizzazione materiale.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Può comprendere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anche altri costi, per la quota </a:t>
            </a:r>
            <a:r>
              <a:rPr lang="it-IT" sz="24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ragionevolmente imputabile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all’immobilizzazione, relativi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 periodo di fabbricazione e fino al momento dal quale il bene può essere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utilizzato (con gli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stessi criteri possono essere aggiunti gli oneri relativi al finanziamento della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fabbricazione, interna </a:t>
            </a:r>
            <a:r>
              <a:rPr lang="it-IT" sz="24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presso </a:t>
            </a:r>
            <a:r>
              <a:rPr lang="it-IT" sz="24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terzi).</a:t>
            </a:r>
            <a:endParaRPr lang="it-IT" sz="24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1448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611560" y="2492896"/>
            <a:ext cx="1509364" cy="110106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Terze economie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3729577" y="1237288"/>
            <a:ext cx="1648730" cy="6809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Modalità di acquisto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6593312" y="2348880"/>
            <a:ext cx="1948441" cy="1223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Prodotte internamente (costruzioni in economia)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7" name="Freccia a destra rientrata 6"/>
          <p:cNvSpPr/>
          <p:nvPr/>
        </p:nvSpPr>
        <p:spPr>
          <a:xfrm rot="8374165">
            <a:off x="2189572" y="1791365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Freccia a destra rientrata 7"/>
          <p:cNvSpPr/>
          <p:nvPr/>
        </p:nvSpPr>
        <p:spPr>
          <a:xfrm rot="2447427">
            <a:off x="5868752" y="1830515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" name="CasellaDiTesto 8"/>
          <p:cNvSpPr txBox="1"/>
          <p:nvPr/>
        </p:nvSpPr>
        <p:spPr>
          <a:xfrm>
            <a:off x="611559" y="4206717"/>
            <a:ext cx="15785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di acquisto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2" name="Connettore 2 11"/>
          <p:cNvCxnSpPr/>
          <p:nvPr/>
        </p:nvCxnSpPr>
        <p:spPr>
          <a:xfrm>
            <a:off x="1324184" y="3669912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tangolo 12"/>
          <p:cNvSpPr/>
          <p:nvPr/>
        </p:nvSpPr>
        <p:spPr>
          <a:xfrm>
            <a:off x="3781249" y="2497627"/>
            <a:ext cx="1545385" cy="10963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b="1" dirty="0" smtClean="0">
                <a:latin typeface="Calibri" panose="020F0502020204030204" pitchFamily="34" charset="0"/>
              </a:rPr>
              <a:t>A titolo gratuito</a:t>
            </a:r>
            <a:endParaRPr lang="it-IT" sz="2000" b="1" dirty="0">
              <a:latin typeface="Calibri" panose="020F0502020204030204" pitchFamily="34" charset="0"/>
            </a:endParaRPr>
          </a:p>
        </p:txBody>
      </p:sp>
      <p:sp>
        <p:nvSpPr>
          <p:cNvPr id="14" name="Freccia a destra rientrata 13"/>
          <p:cNvSpPr/>
          <p:nvPr/>
        </p:nvSpPr>
        <p:spPr>
          <a:xfrm rot="5400000">
            <a:off x="4211960" y="2060848"/>
            <a:ext cx="648072" cy="504056"/>
          </a:xfrm>
          <a:prstGeom prst="notched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" name="Connettore 2 15"/>
          <p:cNvCxnSpPr/>
          <p:nvPr/>
        </p:nvCxnSpPr>
        <p:spPr>
          <a:xfrm>
            <a:off x="1324184" y="4853048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/>
          <p:cNvSpPr txBox="1"/>
          <p:nvPr/>
        </p:nvSpPr>
        <p:spPr>
          <a:xfrm>
            <a:off x="251520" y="5349843"/>
            <a:ext cx="211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lla data di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rasferimento titolo di proprietà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8" name="CasellaDiTesto 17"/>
          <p:cNvSpPr txBox="1"/>
          <p:nvPr/>
        </p:nvSpPr>
        <p:spPr>
          <a:xfrm>
            <a:off x="3563889" y="418182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Presumibile valore di mercato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19" name="Connettore 2 18"/>
          <p:cNvCxnSpPr/>
          <p:nvPr/>
        </p:nvCxnSpPr>
        <p:spPr>
          <a:xfrm>
            <a:off x="4499992" y="3645024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ttore 2 19"/>
          <p:cNvCxnSpPr/>
          <p:nvPr/>
        </p:nvCxnSpPr>
        <p:spPr>
          <a:xfrm>
            <a:off x="4499992" y="4869160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sellaDiTesto 20"/>
          <p:cNvSpPr txBox="1"/>
          <p:nvPr/>
        </p:nvSpPr>
        <p:spPr>
          <a:xfrm>
            <a:off x="3707904" y="5365955"/>
            <a:ext cx="1628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lla data di acquisizione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2" name="CasellaDiTesto 21"/>
          <p:cNvSpPr txBox="1"/>
          <p:nvPr/>
        </p:nvSpPr>
        <p:spPr>
          <a:xfrm>
            <a:off x="6660232" y="4181829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Costo di produzione</a:t>
            </a:r>
            <a:endParaRPr lang="it-IT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cxnSp>
        <p:nvCxnSpPr>
          <p:cNvPr id="23" name="Connettore 2 22"/>
          <p:cNvCxnSpPr/>
          <p:nvPr/>
        </p:nvCxnSpPr>
        <p:spPr>
          <a:xfrm>
            <a:off x="7596335" y="3645024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2 23"/>
          <p:cNvCxnSpPr/>
          <p:nvPr/>
        </p:nvCxnSpPr>
        <p:spPr>
          <a:xfrm>
            <a:off x="7623616" y="4869160"/>
            <a:ext cx="0" cy="496795"/>
          </a:xfrm>
          <a:prstGeom prst="straightConnector1">
            <a:avLst/>
          </a:prstGeom>
          <a:ln w="254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sellaDiTesto 24"/>
          <p:cNvSpPr txBox="1"/>
          <p:nvPr/>
        </p:nvSpPr>
        <p:spPr>
          <a:xfrm>
            <a:off x="6192788" y="5365955"/>
            <a:ext cx="26996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alla </a:t>
            </a:r>
            <a:r>
              <a:rPr lang="it-IT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data in cui sono sostenuti i primi costi per la costruzione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9615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 – Trattamento degli oneri finanziari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La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capitalizzazione degli oneri finanziari può essere effettuata quando ricorrono tutte le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seguenti condizioni: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a)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oneri effettivamente sostenuti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oggettivamente determinabili, entro il limite del valore recuperabile del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bene;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b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nella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misura in cui i fondi sono presi a prestito specificatamente per finanziare la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costruzione di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un bene (c.d. finanziamento di scopo), e quindi costituiscono costi direttamente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imputabili al bene;</a:t>
            </a: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)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interessi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maturati su beni che richiedono un periodo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costruzione significativo.</a:t>
            </a: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2644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– Ampliamenti, ammodernamenti, miglioramenti e rinnovamenti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costi sostenuti per ampliare, ammodernare o migliorare gli elementi strutturali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di un’immobilizzazione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materiale,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sono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capitalizzabili se producono un aumento </a:t>
            </a:r>
            <a:r>
              <a:rPr lang="it-IT" sz="2200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significativo </a:t>
            </a:r>
            <a:r>
              <a:rPr lang="it-IT" sz="22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 misurabile: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della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capacità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produttiva;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Sicurezza; </a:t>
            </a:r>
          </a:p>
          <a:p>
            <a:pPr algn="just">
              <a:buFontTx/>
              <a:buChar char="-"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vita utile. </a:t>
            </a:r>
          </a:p>
          <a:p>
            <a:pPr marL="0" indent="0" algn="just">
              <a:buNone/>
            </a:pP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Se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tali costi non producono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questi effetti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, sono trattati come manutenzione ordinaria e addebitati al conto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economico.</a:t>
            </a: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584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Text Box 2"/>
          <p:cNvSpPr txBox="1">
            <a:spLocks noChangeArrowheads="1"/>
          </p:cNvSpPr>
          <p:nvPr/>
        </p:nvSpPr>
        <p:spPr bwMode="auto">
          <a:xfrm>
            <a:off x="395536" y="740226"/>
            <a:ext cx="815181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altLang="it-IT" sz="2400" b="1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Rilevazione iniziale</a:t>
            </a:r>
            <a:endParaRPr lang="it-IT" altLang="it-IT" sz="2400" b="1" i="1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234136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OIC 16 </a:t>
            </a:r>
            <a:r>
              <a:rPr lang="it-IT" sz="2200" dirty="0">
                <a:solidFill>
                  <a:srgbClr val="C00000"/>
                </a:solidFill>
                <a:latin typeface="Calibri" panose="020F0502020204030204" pitchFamily="34" charset="0"/>
              </a:rPr>
              <a:t>– </a:t>
            </a:r>
            <a:r>
              <a:rPr lang="it-IT" sz="2200" dirty="0" smtClean="0">
                <a:solidFill>
                  <a:srgbClr val="C00000"/>
                </a:solidFill>
                <a:latin typeface="Calibri" panose="020F0502020204030204" pitchFamily="34" charset="0"/>
              </a:rPr>
              <a:t>Manutenzioni e riparazioni</a:t>
            </a:r>
            <a:endParaRPr lang="it-IT" sz="2200" dirty="0" smtClean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  <a:p>
            <a:pPr marL="0" indent="0" algn="just">
              <a:buNone/>
            </a:pPr>
            <a:endParaRPr lang="it-IT" sz="2200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" name="Diagramma 1"/>
          <p:cNvGraphicFramePr/>
          <p:nvPr>
            <p:extLst>
              <p:ext uri="{D42A27DB-BD31-4B8C-83A1-F6EECF244321}">
                <p14:modId xmlns:p14="http://schemas.microsoft.com/office/powerpoint/2010/main" val="380316301"/>
              </p:ext>
            </p:extLst>
          </p:nvPr>
        </p:nvGraphicFramePr>
        <p:xfrm>
          <a:off x="294978" y="3068960"/>
          <a:ext cx="866951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539552" y="1772816"/>
            <a:ext cx="813690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I costi di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riparazione:</a:t>
            </a:r>
          </a:p>
          <a:p>
            <a:pPr marL="342900" indent="-342900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s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ono sostenuti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per porre riparo a guasti e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rotture; </a:t>
            </a:r>
          </a:p>
          <a:p>
            <a:pPr marL="342900" indent="-342900">
              <a:buFontTx/>
              <a:buChar char="-"/>
            </a:pP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n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on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pianificate, ma entro </a:t>
            </a:r>
            <a:r>
              <a:rPr lang="it-IT" sz="2200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certi limiti </a:t>
            </a:r>
            <a:r>
              <a:rPr lang="it-IT" sz="22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possono essere ragionevolmente previste.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3903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tellite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Satellite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atellite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411</TotalTime>
  <Words>964</Words>
  <Application>Microsoft Office PowerPoint</Application>
  <PresentationFormat>Presentazione su schermo (4:3)</PresentationFormat>
  <Paragraphs>128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21" baseType="lpstr">
      <vt:lpstr>Arial</vt:lpstr>
      <vt:lpstr>Bookman Old Style</vt:lpstr>
      <vt:lpstr>Calibri</vt:lpstr>
      <vt:lpstr>Gill Sans MT</vt:lpstr>
      <vt:lpstr>Wingdings</vt:lpstr>
      <vt:lpstr>Wingdings 3</vt:lpstr>
      <vt:lpstr>Satellite</vt:lpstr>
      <vt:lpstr>Immobilizzazioni Materiali nella bilancio redatto secondo il codice civile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PRINCIPI GENERALI DI REDAZIONE DEL BILANCIO DI ESERCIZIO</dc:title>
  <dc:creator>giulia barletta</dc:creator>
  <cp:lastModifiedBy>Gaudenzio</cp:lastModifiedBy>
  <cp:revision>59</cp:revision>
  <dcterms:created xsi:type="dcterms:W3CDTF">2015-02-05T16:32:32Z</dcterms:created>
  <dcterms:modified xsi:type="dcterms:W3CDTF">2020-03-21T15:58:23Z</dcterms:modified>
</cp:coreProperties>
</file>