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0" r:id="rId3"/>
    <p:sldId id="271" r:id="rId4"/>
    <p:sldId id="311" r:id="rId5"/>
    <p:sldId id="318" r:id="rId6"/>
    <p:sldId id="309" r:id="rId7"/>
    <p:sldId id="319" r:id="rId8"/>
    <p:sldId id="320" r:id="rId9"/>
    <p:sldId id="321" r:id="rId10"/>
    <p:sldId id="312" r:id="rId11"/>
    <p:sldId id="313" r:id="rId12"/>
    <p:sldId id="314" r:id="rId13"/>
    <p:sldId id="315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55" autoAdjust="0"/>
  </p:normalViewPr>
  <p:slideViewPr>
    <p:cSldViewPr>
      <p:cViewPr varScale="1">
        <p:scale>
          <a:sx n="70" d="100"/>
          <a:sy n="70" d="100"/>
        </p:scale>
        <p:origin x="5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9D33D0-914C-428E-9B06-DF2A8B3D17C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36B865F-E7DD-494F-BBCB-0D2FEF6B017D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VALORE INZIALE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EA4E1D-1246-4E77-B12A-C9BFA7E9FE23}" type="parTrans" cxnId="{6A290CC6-135B-4C5A-8861-2D8C9A6667FB}">
      <dgm:prSet/>
      <dgm:spPr/>
      <dgm:t>
        <a:bodyPr/>
        <a:lstStyle/>
        <a:p>
          <a:endParaRPr lang="it-IT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1DBE625-B347-40B3-ACB9-D5DA1FD75C77}" type="sibTrans" cxnId="{6A290CC6-135B-4C5A-8861-2D8C9A6667FB}">
      <dgm:prSet/>
      <dgm:spPr/>
      <dgm:t>
        <a:bodyPr/>
        <a:lstStyle/>
        <a:p>
          <a:endParaRPr lang="it-IT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C39A738-EBB7-4635-AE89-6D12EA4BA55B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T.I.E.</a:t>
          </a:r>
        </a:p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TASSO INTERESSE EFETTIVO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11C6C1E-7428-4D3C-A586-C08C5042515E}" type="parTrans" cxnId="{046A8FC8-88BC-41A6-89DE-0E042EA208AF}">
      <dgm:prSet/>
      <dgm:spPr/>
      <dgm:t>
        <a:bodyPr/>
        <a:lstStyle/>
        <a:p>
          <a:endParaRPr lang="it-IT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8AD7719-31AC-4572-9E11-955B0EF80D4A}" type="sibTrans" cxnId="{046A8FC8-88BC-41A6-89DE-0E042EA208AF}">
      <dgm:prSet/>
      <dgm:spPr/>
      <dgm:t>
        <a:bodyPr/>
        <a:lstStyle/>
        <a:p>
          <a:endParaRPr lang="it-IT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915429-9857-47AD-8FC9-F2F5C5C19BBD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VALUTAZIONE SUCCESSIVA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453F26-A9ED-486F-BC75-4AC41E318864}" type="parTrans" cxnId="{D5A33297-5DCE-4192-821D-B31441AD017A}">
      <dgm:prSet/>
      <dgm:spPr/>
      <dgm:t>
        <a:bodyPr/>
        <a:lstStyle/>
        <a:p>
          <a:endParaRPr lang="it-IT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DE4764-0E93-404C-9645-D05E2E23C0AF}" type="sibTrans" cxnId="{D5A33297-5DCE-4192-821D-B31441AD017A}">
      <dgm:prSet/>
      <dgm:spPr/>
      <dgm:t>
        <a:bodyPr/>
        <a:lstStyle/>
        <a:p>
          <a:endParaRPr lang="it-IT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0658F1-18C6-42AC-A980-4083094E794D}" type="pres">
      <dgm:prSet presAssocID="{6F9D33D0-914C-428E-9B06-DF2A8B3D17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AD9306-A6DD-48A0-9B30-D3AA5956AA46}" type="pres">
      <dgm:prSet presAssocID="{6F9D33D0-914C-428E-9B06-DF2A8B3D17C3}" presName="arrow" presStyleLbl="bgShp" presStyleIdx="0" presStyleCnt="1"/>
      <dgm:spPr/>
    </dgm:pt>
    <dgm:pt modelId="{4F48ED28-995F-4F04-890A-72347AC840FE}" type="pres">
      <dgm:prSet presAssocID="{6F9D33D0-914C-428E-9B06-DF2A8B3D17C3}" presName="points" presStyleCnt="0"/>
      <dgm:spPr/>
    </dgm:pt>
    <dgm:pt modelId="{101FB597-0E48-4A1B-9C91-C652A4D6AF53}" type="pres">
      <dgm:prSet presAssocID="{C36B865F-E7DD-494F-BBCB-0D2FEF6B017D}" presName="compositeA" presStyleCnt="0"/>
      <dgm:spPr/>
    </dgm:pt>
    <dgm:pt modelId="{7AB4F1E3-051B-4BC6-811E-A67BFAD626CE}" type="pres">
      <dgm:prSet presAssocID="{C36B865F-E7DD-494F-BBCB-0D2FEF6B017D}" presName="textA" presStyleLbl="revTx" presStyleIdx="0" presStyleCnt="3" custScaleX="703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86DC0E-63A5-46A8-A7ED-60A11CE77EFB}" type="pres">
      <dgm:prSet presAssocID="{C36B865F-E7DD-494F-BBCB-0D2FEF6B017D}" presName="circleA" presStyleLbl="node1" presStyleIdx="0" presStyleCnt="3"/>
      <dgm:spPr/>
    </dgm:pt>
    <dgm:pt modelId="{BDAD1FC3-8147-456B-AB3F-C0A2E5FAA7D2}" type="pres">
      <dgm:prSet presAssocID="{C36B865F-E7DD-494F-BBCB-0D2FEF6B017D}" presName="spaceA" presStyleCnt="0"/>
      <dgm:spPr/>
    </dgm:pt>
    <dgm:pt modelId="{8BC9D04B-BE8E-4955-B302-BF211F8A4244}" type="pres">
      <dgm:prSet presAssocID="{B1DBE625-B347-40B3-ACB9-D5DA1FD75C77}" presName="space" presStyleCnt="0"/>
      <dgm:spPr/>
    </dgm:pt>
    <dgm:pt modelId="{AFD5977A-3F42-4E58-A8F0-678B1C3990CF}" type="pres">
      <dgm:prSet presAssocID="{3C39A738-EBB7-4635-AE89-6D12EA4BA55B}" presName="compositeB" presStyleCnt="0"/>
      <dgm:spPr/>
    </dgm:pt>
    <dgm:pt modelId="{792C5F0B-780B-45D6-9B9C-3F366EA3FB11}" type="pres">
      <dgm:prSet presAssocID="{3C39A738-EBB7-4635-AE89-6D12EA4BA55B}" presName="textB" presStyleLbl="revTx" presStyleIdx="1" presStyleCnt="3" custScaleX="1235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8674E6-EDD3-49F3-86B1-92E6CAA79E46}" type="pres">
      <dgm:prSet presAssocID="{3C39A738-EBB7-4635-AE89-6D12EA4BA55B}" presName="circleB" presStyleLbl="node1" presStyleIdx="1" presStyleCnt="3"/>
      <dgm:spPr/>
    </dgm:pt>
    <dgm:pt modelId="{98C4F42F-217D-4354-A9A6-C6C31664DB9D}" type="pres">
      <dgm:prSet presAssocID="{3C39A738-EBB7-4635-AE89-6D12EA4BA55B}" presName="spaceB" presStyleCnt="0"/>
      <dgm:spPr/>
    </dgm:pt>
    <dgm:pt modelId="{81970554-9780-4F32-BE63-B05F3A68B765}" type="pres">
      <dgm:prSet presAssocID="{E8AD7719-31AC-4572-9E11-955B0EF80D4A}" presName="space" presStyleCnt="0"/>
      <dgm:spPr/>
    </dgm:pt>
    <dgm:pt modelId="{16FE9B44-2275-4D9B-9A73-5EEDC9D54C00}" type="pres">
      <dgm:prSet presAssocID="{26915429-9857-47AD-8FC9-F2F5C5C19BBD}" presName="compositeA" presStyleCnt="0"/>
      <dgm:spPr/>
    </dgm:pt>
    <dgm:pt modelId="{11433CDA-FBA7-452B-A9EF-17CDC60D14F4}" type="pres">
      <dgm:prSet presAssocID="{26915429-9857-47AD-8FC9-F2F5C5C19BBD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692D48-E5EE-4622-82E1-858189CB365B}" type="pres">
      <dgm:prSet presAssocID="{26915429-9857-47AD-8FC9-F2F5C5C19BBD}" presName="circleA" presStyleLbl="node1" presStyleIdx="2" presStyleCnt="3"/>
      <dgm:spPr/>
    </dgm:pt>
    <dgm:pt modelId="{0511D7FF-C8A1-499A-B894-852AFA89AE6C}" type="pres">
      <dgm:prSet presAssocID="{26915429-9857-47AD-8FC9-F2F5C5C19BBD}" presName="spaceA" presStyleCnt="0"/>
      <dgm:spPr/>
    </dgm:pt>
  </dgm:ptLst>
  <dgm:cxnLst>
    <dgm:cxn modelId="{046A8FC8-88BC-41A6-89DE-0E042EA208AF}" srcId="{6F9D33D0-914C-428E-9B06-DF2A8B3D17C3}" destId="{3C39A738-EBB7-4635-AE89-6D12EA4BA55B}" srcOrd="1" destOrd="0" parTransId="{711C6C1E-7428-4D3C-A586-C08C5042515E}" sibTransId="{E8AD7719-31AC-4572-9E11-955B0EF80D4A}"/>
    <dgm:cxn modelId="{6A290CC6-135B-4C5A-8861-2D8C9A6667FB}" srcId="{6F9D33D0-914C-428E-9B06-DF2A8B3D17C3}" destId="{C36B865F-E7DD-494F-BBCB-0D2FEF6B017D}" srcOrd="0" destOrd="0" parTransId="{5BEA4E1D-1246-4E77-B12A-C9BFA7E9FE23}" sibTransId="{B1DBE625-B347-40B3-ACB9-D5DA1FD75C77}"/>
    <dgm:cxn modelId="{DA865508-43DE-4CDD-AE4A-0A67AAF68556}" type="presOf" srcId="{C36B865F-E7DD-494F-BBCB-0D2FEF6B017D}" destId="{7AB4F1E3-051B-4BC6-811E-A67BFAD626CE}" srcOrd="0" destOrd="0" presId="urn:microsoft.com/office/officeart/2005/8/layout/hProcess11"/>
    <dgm:cxn modelId="{D5A33297-5DCE-4192-821D-B31441AD017A}" srcId="{6F9D33D0-914C-428E-9B06-DF2A8B3D17C3}" destId="{26915429-9857-47AD-8FC9-F2F5C5C19BBD}" srcOrd="2" destOrd="0" parTransId="{6A453F26-A9ED-486F-BC75-4AC41E318864}" sibTransId="{2ADE4764-0E93-404C-9645-D05E2E23C0AF}"/>
    <dgm:cxn modelId="{2CEE09E3-1F73-4CAB-B843-57ED2613D007}" type="presOf" srcId="{26915429-9857-47AD-8FC9-F2F5C5C19BBD}" destId="{11433CDA-FBA7-452B-A9EF-17CDC60D14F4}" srcOrd="0" destOrd="0" presId="urn:microsoft.com/office/officeart/2005/8/layout/hProcess11"/>
    <dgm:cxn modelId="{2434A006-D981-4BDB-97A8-7216645392F8}" type="presOf" srcId="{3C39A738-EBB7-4635-AE89-6D12EA4BA55B}" destId="{792C5F0B-780B-45D6-9B9C-3F366EA3FB11}" srcOrd="0" destOrd="0" presId="urn:microsoft.com/office/officeart/2005/8/layout/hProcess11"/>
    <dgm:cxn modelId="{0DC222CF-1064-42C8-964D-CD8CF661D6F9}" type="presOf" srcId="{6F9D33D0-914C-428E-9B06-DF2A8B3D17C3}" destId="{1C0658F1-18C6-42AC-A980-4083094E794D}" srcOrd="0" destOrd="0" presId="urn:microsoft.com/office/officeart/2005/8/layout/hProcess11"/>
    <dgm:cxn modelId="{A5CA2E63-2E11-4368-AFFE-3C11A320E2AA}" type="presParOf" srcId="{1C0658F1-18C6-42AC-A980-4083094E794D}" destId="{3AAD9306-A6DD-48A0-9B30-D3AA5956AA46}" srcOrd="0" destOrd="0" presId="urn:microsoft.com/office/officeart/2005/8/layout/hProcess11"/>
    <dgm:cxn modelId="{60AFAA0B-A71A-4C48-B09C-E67A447017D5}" type="presParOf" srcId="{1C0658F1-18C6-42AC-A980-4083094E794D}" destId="{4F48ED28-995F-4F04-890A-72347AC840FE}" srcOrd="1" destOrd="0" presId="urn:microsoft.com/office/officeart/2005/8/layout/hProcess11"/>
    <dgm:cxn modelId="{DA65E198-F895-43EE-8F78-DFBE059FD561}" type="presParOf" srcId="{4F48ED28-995F-4F04-890A-72347AC840FE}" destId="{101FB597-0E48-4A1B-9C91-C652A4D6AF53}" srcOrd="0" destOrd="0" presId="urn:microsoft.com/office/officeart/2005/8/layout/hProcess11"/>
    <dgm:cxn modelId="{8DBA0BF0-D7B8-4F3E-A084-ED9B2A3C0CCF}" type="presParOf" srcId="{101FB597-0E48-4A1B-9C91-C652A4D6AF53}" destId="{7AB4F1E3-051B-4BC6-811E-A67BFAD626CE}" srcOrd="0" destOrd="0" presId="urn:microsoft.com/office/officeart/2005/8/layout/hProcess11"/>
    <dgm:cxn modelId="{3F859CD1-EFCE-401A-B24C-112E219BD627}" type="presParOf" srcId="{101FB597-0E48-4A1B-9C91-C652A4D6AF53}" destId="{8B86DC0E-63A5-46A8-A7ED-60A11CE77EFB}" srcOrd="1" destOrd="0" presId="urn:microsoft.com/office/officeart/2005/8/layout/hProcess11"/>
    <dgm:cxn modelId="{09CAF6EC-85FA-446B-911A-762CAB3EA8FD}" type="presParOf" srcId="{101FB597-0E48-4A1B-9C91-C652A4D6AF53}" destId="{BDAD1FC3-8147-456B-AB3F-C0A2E5FAA7D2}" srcOrd="2" destOrd="0" presId="urn:microsoft.com/office/officeart/2005/8/layout/hProcess11"/>
    <dgm:cxn modelId="{12AC67A0-472B-47B0-9F7F-9AF75FB4223D}" type="presParOf" srcId="{4F48ED28-995F-4F04-890A-72347AC840FE}" destId="{8BC9D04B-BE8E-4955-B302-BF211F8A4244}" srcOrd="1" destOrd="0" presId="urn:microsoft.com/office/officeart/2005/8/layout/hProcess11"/>
    <dgm:cxn modelId="{6CE27B64-3962-4AC5-BDD3-D3ABF9986763}" type="presParOf" srcId="{4F48ED28-995F-4F04-890A-72347AC840FE}" destId="{AFD5977A-3F42-4E58-A8F0-678B1C3990CF}" srcOrd="2" destOrd="0" presId="urn:microsoft.com/office/officeart/2005/8/layout/hProcess11"/>
    <dgm:cxn modelId="{7B60C2FD-E8FB-4064-A530-5619F0630810}" type="presParOf" srcId="{AFD5977A-3F42-4E58-A8F0-678B1C3990CF}" destId="{792C5F0B-780B-45D6-9B9C-3F366EA3FB11}" srcOrd="0" destOrd="0" presId="urn:microsoft.com/office/officeart/2005/8/layout/hProcess11"/>
    <dgm:cxn modelId="{FDEBE2F2-61FF-440A-8A25-0216D7FCAD88}" type="presParOf" srcId="{AFD5977A-3F42-4E58-A8F0-678B1C3990CF}" destId="{248674E6-EDD3-49F3-86B1-92E6CAA79E46}" srcOrd="1" destOrd="0" presId="urn:microsoft.com/office/officeart/2005/8/layout/hProcess11"/>
    <dgm:cxn modelId="{656BAFFE-08E7-4094-B96B-A9AD4A29DB9D}" type="presParOf" srcId="{AFD5977A-3F42-4E58-A8F0-678B1C3990CF}" destId="{98C4F42F-217D-4354-A9A6-C6C31664DB9D}" srcOrd="2" destOrd="0" presId="urn:microsoft.com/office/officeart/2005/8/layout/hProcess11"/>
    <dgm:cxn modelId="{D77FEAC3-0F05-4D26-9ADF-D767808AC85F}" type="presParOf" srcId="{4F48ED28-995F-4F04-890A-72347AC840FE}" destId="{81970554-9780-4F32-BE63-B05F3A68B765}" srcOrd="3" destOrd="0" presId="urn:microsoft.com/office/officeart/2005/8/layout/hProcess11"/>
    <dgm:cxn modelId="{0527C6FC-123D-45B1-B765-C32D6CC0AB0D}" type="presParOf" srcId="{4F48ED28-995F-4F04-890A-72347AC840FE}" destId="{16FE9B44-2275-4D9B-9A73-5EEDC9D54C00}" srcOrd="4" destOrd="0" presId="urn:microsoft.com/office/officeart/2005/8/layout/hProcess11"/>
    <dgm:cxn modelId="{537515D0-B57E-4AEB-B9D3-BF3977971471}" type="presParOf" srcId="{16FE9B44-2275-4D9B-9A73-5EEDC9D54C00}" destId="{11433CDA-FBA7-452B-A9EF-17CDC60D14F4}" srcOrd="0" destOrd="0" presId="urn:microsoft.com/office/officeart/2005/8/layout/hProcess11"/>
    <dgm:cxn modelId="{D49FC716-BC33-4A00-9926-8336236317FF}" type="presParOf" srcId="{16FE9B44-2275-4D9B-9A73-5EEDC9D54C00}" destId="{52692D48-E5EE-4622-82E1-858189CB365B}" srcOrd="1" destOrd="0" presId="urn:microsoft.com/office/officeart/2005/8/layout/hProcess11"/>
    <dgm:cxn modelId="{6C2BD6C3-D81F-4C7B-AD84-51F912AF5ECD}" type="presParOf" srcId="{16FE9B44-2275-4D9B-9A73-5EEDC9D54C00}" destId="{0511D7FF-C8A1-499A-B894-852AFA89AE6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92E943-12B0-45C8-B0AF-1FA629891B33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7FA5075F-DB2C-47A6-B1FB-15D5E42EE44A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COSTO AMMORTIZZATO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110E2B-F4CA-4601-8B6B-4B686ECBBD30}" type="parTrans" cxnId="{D0727105-464E-4182-A468-6207E5838E11}">
      <dgm:prSet/>
      <dgm:spPr/>
      <dgm:t>
        <a:bodyPr/>
        <a:lstStyle/>
        <a:p>
          <a:endParaRPr lang="it-IT" sz="1600"/>
        </a:p>
      </dgm:t>
    </dgm:pt>
    <dgm:pt modelId="{AEC14C20-8853-497B-8504-C80F23BB8937}" type="sibTrans" cxnId="{D0727105-464E-4182-A468-6207E5838E11}">
      <dgm:prSet/>
      <dgm:spPr/>
      <dgm:t>
        <a:bodyPr/>
        <a:lstStyle/>
        <a:p>
          <a:endParaRPr lang="it-IT" sz="1600"/>
        </a:p>
      </dgm:t>
    </dgm:pt>
    <dgm:pt modelId="{95791BF2-79E7-4875-96B6-FF4E3F06F310}">
      <dgm:prSet phldrT="[Tes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VALORE INIZIALE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A708A7-1FC7-4E70-8383-4B1D8A690E1A}" type="parTrans" cxnId="{5C85DE8B-BE62-4DDB-935B-D5A62BDCDFC8}">
      <dgm:prSet/>
      <dgm:spPr/>
      <dgm:t>
        <a:bodyPr/>
        <a:lstStyle/>
        <a:p>
          <a:endParaRPr lang="it-IT" sz="1600"/>
        </a:p>
      </dgm:t>
    </dgm:pt>
    <dgm:pt modelId="{037F8019-6420-4189-9957-584856E9086E}" type="sibTrans" cxnId="{5C85DE8B-BE62-4DDB-935B-D5A62BDCDFC8}">
      <dgm:prSet/>
      <dgm:spPr/>
      <dgm:t>
        <a:bodyPr/>
        <a:lstStyle/>
        <a:p>
          <a:endParaRPr lang="it-IT" sz="1600"/>
        </a:p>
      </dgm:t>
    </dgm:pt>
    <dgm:pt modelId="{3D0AAC12-814F-4B28-9939-AB56DFA37FCC}">
      <dgm:prSet phldrT="[Tes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CON ATTUALIZZAZIONE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03A9969-E219-4D5B-AE53-8B7EFA7D7697}" type="parTrans" cxnId="{696A8A93-48A2-4AE5-ABAA-FBBB66B2A797}">
      <dgm:prSet/>
      <dgm:spPr/>
      <dgm:t>
        <a:bodyPr/>
        <a:lstStyle/>
        <a:p>
          <a:endParaRPr lang="it-IT" sz="1600"/>
        </a:p>
      </dgm:t>
    </dgm:pt>
    <dgm:pt modelId="{40917B3F-7E6C-4274-935C-2C7EE1ACFFD2}" type="sibTrans" cxnId="{696A8A93-48A2-4AE5-ABAA-FBBB66B2A797}">
      <dgm:prSet/>
      <dgm:spPr/>
      <dgm:t>
        <a:bodyPr/>
        <a:lstStyle/>
        <a:p>
          <a:endParaRPr lang="it-IT" sz="1600"/>
        </a:p>
      </dgm:t>
    </dgm:pt>
    <dgm:pt modelId="{D3F255B8-12B9-4771-A8BE-C36D0648B853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SENZA ATTUALIZZAZIONE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E52496A-0A16-46BE-870E-CE3356B0E077}" type="parTrans" cxnId="{3847BCF9-F7B3-48CE-9C58-76139012579D}">
      <dgm:prSet/>
      <dgm:spPr/>
      <dgm:t>
        <a:bodyPr/>
        <a:lstStyle/>
        <a:p>
          <a:endParaRPr lang="it-IT" sz="1600"/>
        </a:p>
      </dgm:t>
    </dgm:pt>
    <dgm:pt modelId="{6EF44D41-FF7C-4B54-A39E-5C3A6F540529}" type="sibTrans" cxnId="{3847BCF9-F7B3-48CE-9C58-76139012579D}">
      <dgm:prSet/>
      <dgm:spPr/>
      <dgm:t>
        <a:bodyPr/>
        <a:lstStyle/>
        <a:p>
          <a:endParaRPr lang="it-IT" sz="1600"/>
        </a:p>
      </dgm:t>
    </dgm:pt>
    <dgm:pt modelId="{AF1F17A7-FC3B-4318-9476-2757B6242443}" type="pres">
      <dgm:prSet presAssocID="{BF92E943-12B0-45C8-B0AF-1FA629891B3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B2FE08E9-4BF2-4873-AEAC-DF4EF2386002}" type="pres">
      <dgm:prSet presAssocID="{7FA5075F-DB2C-47A6-B1FB-15D5E42EE44A}" presName="singleCycle" presStyleCnt="0"/>
      <dgm:spPr/>
    </dgm:pt>
    <dgm:pt modelId="{89CC7896-47BF-455B-BBAD-6A13EB75D2FC}" type="pres">
      <dgm:prSet presAssocID="{7FA5075F-DB2C-47A6-B1FB-15D5E42EE44A}" presName="singleCenter" presStyleLbl="node1" presStyleIdx="0" presStyleCnt="4" custScaleX="183368" custScaleY="67830" custLinFactNeighborX="1198" custLinFactNeighborY="-20762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2DE8E52D-D614-4803-94BD-F113FA9B40BD}" type="pres">
      <dgm:prSet presAssocID="{77A708A7-1FC7-4E70-8383-4B1D8A690E1A}" presName="Name56" presStyleLbl="parChTrans1D2" presStyleIdx="0" presStyleCnt="3"/>
      <dgm:spPr/>
      <dgm:t>
        <a:bodyPr/>
        <a:lstStyle/>
        <a:p>
          <a:endParaRPr lang="it-IT"/>
        </a:p>
      </dgm:t>
    </dgm:pt>
    <dgm:pt modelId="{E4E7F8FB-F231-48D9-BF10-A1F1FD4068E9}" type="pres">
      <dgm:prSet presAssocID="{95791BF2-79E7-4875-96B6-FF4E3F06F310}" presName="text0" presStyleLbl="node1" presStyleIdx="1" presStyleCnt="4" custScaleX="1784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8B3BDE-134E-48DB-A227-0D7597B53873}" type="pres">
      <dgm:prSet presAssocID="{603A9969-E219-4D5B-AE53-8B7EFA7D7697}" presName="Name56" presStyleLbl="parChTrans1D2" presStyleIdx="1" presStyleCnt="3"/>
      <dgm:spPr/>
      <dgm:t>
        <a:bodyPr/>
        <a:lstStyle/>
        <a:p>
          <a:endParaRPr lang="it-IT"/>
        </a:p>
      </dgm:t>
    </dgm:pt>
    <dgm:pt modelId="{1F5A9D62-141B-4542-B617-8D223B9511FC}" type="pres">
      <dgm:prSet presAssocID="{3D0AAC12-814F-4B28-9939-AB56DFA37FCC}" presName="text0" presStyleLbl="node1" presStyleIdx="2" presStyleCnt="4" custScaleX="326023" custRadScaleRad="189290" custRadScaleInc="-4330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CD86D4-914D-4EA5-A577-C9461E652522}" type="pres">
      <dgm:prSet presAssocID="{4E52496A-0A16-46BE-870E-CE3356B0E077}" presName="Name56" presStyleLbl="parChTrans1D2" presStyleIdx="2" presStyleCnt="3"/>
      <dgm:spPr/>
      <dgm:t>
        <a:bodyPr/>
        <a:lstStyle/>
        <a:p>
          <a:endParaRPr lang="it-IT"/>
        </a:p>
      </dgm:t>
    </dgm:pt>
    <dgm:pt modelId="{6086D552-E807-4C54-ADCA-CCF257DE8AB6}" type="pres">
      <dgm:prSet presAssocID="{D3F255B8-12B9-4771-A8BE-C36D0648B853}" presName="text0" presStyleLbl="node1" presStyleIdx="3" presStyleCnt="4" custScaleX="271716" custRadScaleRad="165278" custRadScaleInc="432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40ED45F-C740-45F7-B680-2852D1F4C2D8}" type="presOf" srcId="{77A708A7-1FC7-4E70-8383-4B1D8A690E1A}" destId="{2DE8E52D-D614-4803-94BD-F113FA9B40BD}" srcOrd="0" destOrd="0" presId="urn:microsoft.com/office/officeart/2008/layout/RadialCluster"/>
    <dgm:cxn modelId="{5C85DE8B-BE62-4DDB-935B-D5A62BDCDFC8}" srcId="{7FA5075F-DB2C-47A6-B1FB-15D5E42EE44A}" destId="{95791BF2-79E7-4875-96B6-FF4E3F06F310}" srcOrd="0" destOrd="0" parTransId="{77A708A7-1FC7-4E70-8383-4B1D8A690E1A}" sibTransId="{037F8019-6420-4189-9957-584856E9086E}"/>
    <dgm:cxn modelId="{14C4778A-9FAF-4EB4-8348-EB90463D87A0}" type="presOf" srcId="{95791BF2-79E7-4875-96B6-FF4E3F06F310}" destId="{E4E7F8FB-F231-48D9-BF10-A1F1FD4068E9}" srcOrd="0" destOrd="0" presId="urn:microsoft.com/office/officeart/2008/layout/RadialCluster"/>
    <dgm:cxn modelId="{3847BCF9-F7B3-48CE-9C58-76139012579D}" srcId="{7FA5075F-DB2C-47A6-B1FB-15D5E42EE44A}" destId="{D3F255B8-12B9-4771-A8BE-C36D0648B853}" srcOrd="2" destOrd="0" parTransId="{4E52496A-0A16-46BE-870E-CE3356B0E077}" sibTransId="{6EF44D41-FF7C-4B54-A39E-5C3A6F540529}"/>
    <dgm:cxn modelId="{8AE3ACA3-75C7-49C6-A87C-2727E90D5429}" type="presOf" srcId="{3D0AAC12-814F-4B28-9939-AB56DFA37FCC}" destId="{1F5A9D62-141B-4542-B617-8D223B9511FC}" srcOrd="0" destOrd="0" presId="urn:microsoft.com/office/officeart/2008/layout/RadialCluster"/>
    <dgm:cxn modelId="{696A8A93-48A2-4AE5-ABAA-FBBB66B2A797}" srcId="{7FA5075F-DB2C-47A6-B1FB-15D5E42EE44A}" destId="{3D0AAC12-814F-4B28-9939-AB56DFA37FCC}" srcOrd="1" destOrd="0" parTransId="{603A9969-E219-4D5B-AE53-8B7EFA7D7697}" sibTransId="{40917B3F-7E6C-4274-935C-2C7EE1ACFFD2}"/>
    <dgm:cxn modelId="{8067DD26-F297-4976-AE50-639653AE2219}" type="presOf" srcId="{BF92E943-12B0-45C8-B0AF-1FA629891B33}" destId="{AF1F17A7-FC3B-4318-9476-2757B6242443}" srcOrd="0" destOrd="0" presId="urn:microsoft.com/office/officeart/2008/layout/RadialCluster"/>
    <dgm:cxn modelId="{86A25739-0060-46A8-98EE-53CAC8CFA529}" type="presOf" srcId="{7FA5075F-DB2C-47A6-B1FB-15D5E42EE44A}" destId="{89CC7896-47BF-455B-BBAD-6A13EB75D2FC}" srcOrd="0" destOrd="0" presId="urn:microsoft.com/office/officeart/2008/layout/RadialCluster"/>
    <dgm:cxn modelId="{890BAB03-A4AD-4942-8015-D805065C5A0C}" type="presOf" srcId="{603A9969-E219-4D5B-AE53-8B7EFA7D7697}" destId="{978B3BDE-134E-48DB-A227-0D7597B53873}" srcOrd="0" destOrd="0" presId="urn:microsoft.com/office/officeart/2008/layout/RadialCluster"/>
    <dgm:cxn modelId="{45736977-5FCE-414E-BA4E-32C15B303392}" type="presOf" srcId="{4E52496A-0A16-46BE-870E-CE3356B0E077}" destId="{E4CD86D4-914D-4EA5-A577-C9461E652522}" srcOrd="0" destOrd="0" presId="urn:microsoft.com/office/officeart/2008/layout/RadialCluster"/>
    <dgm:cxn modelId="{D0727105-464E-4182-A468-6207E5838E11}" srcId="{BF92E943-12B0-45C8-B0AF-1FA629891B33}" destId="{7FA5075F-DB2C-47A6-B1FB-15D5E42EE44A}" srcOrd="0" destOrd="0" parTransId="{57110E2B-F4CA-4601-8B6B-4B686ECBBD30}" sibTransId="{AEC14C20-8853-497B-8504-C80F23BB8937}"/>
    <dgm:cxn modelId="{534CBD2F-B010-4EE0-94A4-5F86D467AD99}" type="presOf" srcId="{D3F255B8-12B9-4771-A8BE-C36D0648B853}" destId="{6086D552-E807-4C54-ADCA-CCF257DE8AB6}" srcOrd="0" destOrd="0" presId="urn:microsoft.com/office/officeart/2008/layout/RadialCluster"/>
    <dgm:cxn modelId="{79532CF3-74B1-4208-A7B5-E3D9ABEF9995}" type="presParOf" srcId="{AF1F17A7-FC3B-4318-9476-2757B6242443}" destId="{B2FE08E9-4BF2-4873-AEAC-DF4EF2386002}" srcOrd="0" destOrd="0" presId="urn:microsoft.com/office/officeart/2008/layout/RadialCluster"/>
    <dgm:cxn modelId="{5F906C37-AB6D-4342-BB4C-AE8A306F1D13}" type="presParOf" srcId="{B2FE08E9-4BF2-4873-AEAC-DF4EF2386002}" destId="{89CC7896-47BF-455B-BBAD-6A13EB75D2FC}" srcOrd="0" destOrd="0" presId="urn:microsoft.com/office/officeart/2008/layout/RadialCluster"/>
    <dgm:cxn modelId="{3FA68557-90F5-4E81-8E07-1F9803C8F18D}" type="presParOf" srcId="{B2FE08E9-4BF2-4873-AEAC-DF4EF2386002}" destId="{2DE8E52D-D614-4803-94BD-F113FA9B40BD}" srcOrd="1" destOrd="0" presId="urn:microsoft.com/office/officeart/2008/layout/RadialCluster"/>
    <dgm:cxn modelId="{C06C1185-1FBB-45F0-836D-6426F513E378}" type="presParOf" srcId="{B2FE08E9-4BF2-4873-AEAC-DF4EF2386002}" destId="{E4E7F8FB-F231-48D9-BF10-A1F1FD4068E9}" srcOrd="2" destOrd="0" presId="urn:microsoft.com/office/officeart/2008/layout/RadialCluster"/>
    <dgm:cxn modelId="{F68BBE45-B3D7-4656-B740-AC96986FCCCB}" type="presParOf" srcId="{B2FE08E9-4BF2-4873-AEAC-DF4EF2386002}" destId="{978B3BDE-134E-48DB-A227-0D7597B53873}" srcOrd="3" destOrd="0" presId="urn:microsoft.com/office/officeart/2008/layout/RadialCluster"/>
    <dgm:cxn modelId="{8A5EF939-9579-43C9-AF79-88D5C2B921A5}" type="presParOf" srcId="{B2FE08E9-4BF2-4873-AEAC-DF4EF2386002}" destId="{1F5A9D62-141B-4542-B617-8D223B9511FC}" srcOrd="4" destOrd="0" presId="urn:microsoft.com/office/officeart/2008/layout/RadialCluster"/>
    <dgm:cxn modelId="{B55F0643-62C7-42E3-AFB3-CB0D88459C91}" type="presParOf" srcId="{B2FE08E9-4BF2-4873-AEAC-DF4EF2386002}" destId="{E4CD86D4-914D-4EA5-A577-C9461E652522}" srcOrd="5" destOrd="0" presId="urn:microsoft.com/office/officeart/2008/layout/RadialCluster"/>
    <dgm:cxn modelId="{977EF424-9DC0-4820-944E-692339D1EEFB}" type="presParOf" srcId="{B2FE08E9-4BF2-4873-AEAC-DF4EF2386002}" destId="{6086D552-E807-4C54-ADCA-CCF257DE8AB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92E943-12B0-45C8-B0AF-1FA629891B33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7FA5075F-DB2C-47A6-B1FB-15D5E42EE44A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 = T.I.R.</a:t>
          </a:r>
        </a:p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TASSO INTERNO DI RENDIMENTO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110E2B-F4CA-4601-8B6B-4B686ECBBD30}" type="parTrans" cxnId="{D0727105-464E-4182-A468-6207E5838E11}">
      <dgm:prSet/>
      <dgm:spPr/>
      <dgm:t>
        <a:bodyPr/>
        <a:lstStyle/>
        <a:p>
          <a:endParaRPr lang="it-IT" sz="1600"/>
        </a:p>
      </dgm:t>
    </dgm:pt>
    <dgm:pt modelId="{AEC14C20-8853-497B-8504-C80F23BB8937}" type="sibTrans" cxnId="{D0727105-464E-4182-A468-6207E5838E11}">
      <dgm:prSet/>
      <dgm:spPr/>
      <dgm:t>
        <a:bodyPr/>
        <a:lstStyle/>
        <a:p>
          <a:endParaRPr lang="it-IT" sz="1600"/>
        </a:p>
      </dgm:t>
    </dgm:pt>
    <dgm:pt modelId="{95791BF2-79E7-4875-96B6-FF4E3F06F310}">
      <dgm:prSet phldrT="[Tes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T.I.E.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A708A7-1FC7-4E70-8383-4B1D8A690E1A}" type="parTrans" cxnId="{5C85DE8B-BE62-4DDB-935B-D5A62BDCDFC8}">
      <dgm:prSet/>
      <dgm:spPr/>
      <dgm:t>
        <a:bodyPr/>
        <a:lstStyle/>
        <a:p>
          <a:endParaRPr lang="it-IT" sz="1600"/>
        </a:p>
      </dgm:t>
    </dgm:pt>
    <dgm:pt modelId="{037F8019-6420-4189-9957-584856E9086E}" type="sibTrans" cxnId="{5C85DE8B-BE62-4DDB-935B-D5A62BDCDFC8}">
      <dgm:prSet/>
      <dgm:spPr/>
      <dgm:t>
        <a:bodyPr/>
        <a:lstStyle/>
        <a:p>
          <a:endParaRPr lang="it-IT" sz="1600"/>
        </a:p>
      </dgm:t>
    </dgm:pt>
    <dgm:pt modelId="{3D0AAC12-814F-4B28-9939-AB56DFA37FCC}">
      <dgm:prSet phldrT="[Tes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AGGIORNAMENTO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03A9969-E219-4D5B-AE53-8B7EFA7D7697}" type="parTrans" cxnId="{696A8A93-48A2-4AE5-ABAA-FBBB66B2A797}">
      <dgm:prSet/>
      <dgm:spPr/>
      <dgm:t>
        <a:bodyPr/>
        <a:lstStyle/>
        <a:p>
          <a:endParaRPr lang="it-IT" sz="1600"/>
        </a:p>
      </dgm:t>
    </dgm:pt>
    <dgm:pt modelId="{40917B3F-7E6C-4274-935C-2C7EE1ACFFD2}" type="sibTrans" cxnId="{696A8A93-48A2-4AE5-ABAA-FBBB66B2A797}">
      <dgm:prSet/>
      <dgm:spPr/>
      <dgm:t>
        <a:bodyPr/>
        <a:lstStyle/>
        <a:p>
          <a:endParaRPr lang="it-IT" sz="1600"/>
        </a:p>
      </dgm:t>
    </dgm:pt>
    <dgm:pt modelId="{D3F255B8-12B9-4771-A8BE-C36D0648B853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NESSUN AGGIORNAMENTO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E52496A-0A16-46BE-870E-CE3356B0E077}" type="parTrans" cxnId="{3847BCF9-F7B3-48CE-9C58-76139012579D}">
      <dgm:prSet/>
      <dgm:spPr/>
      <dgm:t>
        <a:bodyPr/>
        <a:lstStyle/>
        <a:p>
          <a:endParaRPr lang="it-IT" sz="1600"/>
        </a:p>
      </dgm:t>
    </dgm:pt>
    <dgm:pt modelId="{6EF44D41-FF7C-4B54-A39E-5C3A6F540529}" type="sibTrans" cxnId="{3847BCF9-F7B3-48CE-9C58-76139012579D}">
      <dgm:prSet/>
      <dgm:spPr/>
      <dgm:t>
        <a:bodyPr/>
        <a:lstStyle/>
        <a:p>
          <a:endParaRPr lang="it-IT" sz="1600"/>
        </a:p>
      </dgm:t>
    </dgm:pt>
    <dgm:pt modelId="{AF1F17A7-FC3B-4318-9476-2757B6242443}" type="pres">
      <dgm:prSet presAssocID="{BF92E943-12B0-45C8-B0AF-1FA629891B3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B2FE08E9-4BF2-4873-AEAC-DF4EF2386002}" type="pres">
      <dgm:prSet presAssocID="{7FA5075F-DB2C-47A6-B1FB-15D5E42EE44A}" presName="singleCycle" presStyleCnt="0"/>
      <dgm:spPr/>
    </dgm:pt>
    <dgm:pt modelId="{89CC7896-47BF-455B-BBAD-6A13EB75D2FC}" type="pres">
      <dgm:prSet presAssocID="{7FA5075F-DB2C-47A6-B1FB-15D5E42EE44A}" presName="singleCenter" presStyleLbl="node1" presStyleIdx="0" presStyleCnt="4" custScaleX="243414" custScaleY="90723" custLinFactNeighborX="1198" custLinFactNeighborY="-17171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2DE8E52D-D614-4803-94BD-F113FA9B40BD}" type="pres">
      <dgm:prSet presAssocID="{77A708A7-1FC7-4E70-8383-4B1D8A690E1A}" presName="Name56" presStyleLbl="parChTrans1D2" presStyleIdx="0" presStyleCnt="3"/>
      <dgm:spPr/>
      <dgm:t>
        <a:bodyPr/>
        <a:lstStyle/>
        <a:p>
          <a:endParaRPr lang="it-IT"/>
        </a:p>
      </dgm:t>
    </dgm:pt>
    <dgm:pt modelId="{E4E7F8FB-F231-48D9-BF10-A1F1FD4068E9}" type="pres">
      <dgm:prSet presAssocID="{95791BF2-79E7-4875-96B6-FF4E3F06F310}" presName="text0" presStyleLbl="node1" presStyleIdx="1" presStyleCnt="4" custScaleX="1784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8B3BDE-134E-48DB-A227-0D7597B53873}" type="pres">
      <dgm:prSet presAssocID="{603A9969-E219-4D5B-AE53-8B7EFA7D7697}" presName="Name56" presStyleLbl="parChTrans1D2" presStyleIdx="1" presStyleCnt="3"/>
      <dgm:spPr/>
      <dgm:t>
        <a:bodyPr/>
        <a:lstStyle/>
        <a:p>
          <a:endParaRPr lang="it-IT"/>
        </a:p>
      </dgm:t>
    </dgm:pt>
    <dgm:pt modelId="{1F5A9D62-141B-4542-B617-8D223B9511FC}" type="pres">
      <dgm:prSet presAssocID="{3D0AAC12-814F-4B28-9939-AB56DFA37FCC}" presName="text0" presStyleLbl="node1" presStyleIdx="2" presStyleCnt="4" custScaleX="311044" custRadScaleRad="171818" custRadScaleInc="-435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CD86D4-914D-4EA5-A577-C9461E652522}" type="pres">
      <dgm:prSet presAssocID="{4E52496A-0A16-46BE-870E-CE3356B0E077}" presName="Name56" presStyleLbl="parChTrans1D2" presStyleIdx="2" presStyleCnt="3"/>
      <dgm:spPr/>
      <dgm:t>
        <a:bodyPr/>
        <a:lstStyle/>
        <a:p>
          <a:endParaRPr lang="it-IT"/>
        </a:p>
      </dgm:t>
    </dgm:pt>
    <dgm:pt modelId="{6086D552-E807-4C54-ADCA-CCF257DE8AB6}" type="pres">
      <dgm:prSet presAssocID="{D3F255B8-12B9-4771-A8BE-C36D0648B853}" presName="text0" presStyleLbl="node1" presStyleIdx="3" presStyleCnt="4" custScaleX="391088" custRadScaleRad="167786" custRadScaleInc="4244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5936989-5284-4330-A219-7A77312EE2CE}" type="presOf" srcId="{7FA5075F-DB2C-47A6-B1FB-15D5E42EE44A}" destId="{89CC7896-47BF-455B-BBAD-6A13EB75D2FC}" srcOrd="0" destOrd="0" presId="urn:microsoft.com/office/officeart/2008/layout/RadialCluster"/>
    <dgm:cxn modelId="{3847BCF9-F7B3-48CE-9C58-76139012579D}" srcId="{7FA5075F-DB2C-47A6-B1FB-15D5E42EE44A}" destId="{D3F255B8-12B9-4771-A8BE-C36D0648B853}" srcOrd="2" destOrd="0" parTransId="{4E52496A-0A16-46BE-870E-CE3356B0E077}" sibTransId="{6EF44D41-FF7C-4B54-A39E-5C3A6F540529}"/>
    <dgm:cxn modelId="{696A8A93-48A2-4AE5-ABAA-FBBB66B2A797}" srcId="{7FA5075F-DB2C-47A6-B1FB-15D5E42EE44A}" destId="{3D0AAC12-814F-4B28-9939-AB56DFA37FCC}" srcOrd="1" destOrd="0" parTransId="{603A9969-E219-4D5B-AE53-8B7EFA7D7697}" sibTransId="{40917B3F-7E6C-4274-935C-2C7EE1ACFFD2}"/>
    <dgm:cxn modelId="{E9E93206-F317-445C-B402-4C6F236A8005}" type="presOf" srcId="{BF92E943-12B0-45C8-B0AF-1FA629891B33}" destId="{AF1F17A7-FC3B-4318-9476-2757B6242443}" srcOrd="0" destOrd="0" presId="urn:microsoft.com/office/officeart/2008/layout/RadialCluster"/>
    <dgm:cxn modelId="{0FAE269B-0B9D-4DC5-8343-62814A05AAB5}" type="presOf" srcId="{4E52496A-0A16-46BE-870E-CE3356B0E077}" destId="{E4CD86D4-914D-4EA5-A577-C9461E652522}" srcOrd="0" destOrd="0" presId="urn:microsoft.com/office/officeart/2008/layout/RadialCluster"/>
    <dgm:cxn modelId="{5046FF4C-A2DE-48C9-B23B-5F2C4EB27955}" type="presOf" srcId="{95791BF2-79E7-4875-96B6-FF4E3F06F310}" destId="{E4E7F8FB-F231-48D9-BF10-A1F1FD4068E9}" srcOrd="0" destOrd="0" presId="urn:microsoft.com/office/officeart/2008/layout/RadialCluster"/>
    <dgm:cxn modelId="{863DEA69-566A-4A48-9882-5005FB1D1ED2}" type="presOf" srcId="{3D0AAC12-814F-4B28-9939-AB56DFA37FCC}" destId="{1F5A9D62-141B-4542-B617-8D223B9511FC}" srcOrd="0" destOrd="0" presId="urn:microsoft.com/office/officeart/2008/layout/RadialCluster"/>
    <dgm:cxn modelId="{D0727105-464E-4182-A468-6207E5838E11}" srcId="{BF92E943-12B0-45C8-B0AF-1FA629891B33}" destId="{7FA5075F-DB2C-47A6-B1FB-15D5E42EE44A}" srcOrd="0" destOrd="0" parTransId="{57110E2B-F4CA-4601-8B6B-4B686ECBBD30}" sibTransId="{AEC14C20-8853-497B-8504-C80F23BB8937}"/>
    <dgm:cxn modelId="{42996F23-251C-4979-B71F-6D3227AA3FEC}" type="presOf" srcId="{603A9969-E219-4D5B-AE53-8B7EFA7D7697}" destId="{978B3BDE-134E-48DB-A227-0D7597B53873}" srcOrd="0" destOrd="0" presId="urn:microsoft.com/office/officeart/2008/layout/RadialCluster"/>
    <dgm:cxn modelId="{92B567F7-E3A2-4FF1-8F0E-DCA65BAD4AD4}" type="presOf" srcId="{D3F255B8-12B9-4771-A8BE-C36D0648B853}" destId="{6086D552-E807-4C54-ADCA-CCF257DE8AB6}" srcOrd="0" destOrd="0" presId="urn:microsoft.com/office/officeart/2008/layout/RadialCluster"/>
    <dgm:cxn modelId="{5C85DE8B-BE62-4DDB-935B-D5A62BDCDFC8}" srcId="{7FA5075F-DB2C-47A6-B1FB-15D5E42EE44A}" destId="{95791BF2-79E7-4875-96B6-FF4E3F06F310}" srcOrd="0" destOrd="0" parTransId="{77A708A7-1FC7-4E70-8383-4B1D8A690E1A}" sibTransId="{037F8019-6420-4189-9957-584856E9086E}"/>
    <dgm:cxn modelId="{DC6770D9-E93B-4176-9FEA-0404ADB2E85C}" type="presOf" srcId="{77A708A7-1FC7-4E70-8383-4B1D8A690E1A}" destId="{2DE8E52D-D614-4803-94BD-F113FA9B40BD}" srcOrd="0" destOrd="0" presId="urn:microsoft.com/office/officeart/2008/layout/RadialCluster"/>
    <dgm:cxn modelId="{164F311E-EB1E-4EAF-A72C-599271D36627}" type="presParOf" srcId="{AF1F17A7-FC3B-4318-9476-2757B6242443}" destId="{B2FE08E9-4BF2-4873-AEAC-DF4EF2386002}" srcOrd="0" destOrd="0" presId="urn:microsoft.com/office/officeart/2008/layout/RadialCluster"/>
    <dgm:cxn modelId="{E969D7E5-A0BE-4CCD-810F-51F75D40871B}" type="presParOf" srcId="{B2FE08E9-4BF2-4873-AEAC-DF4EF2386002}" destId="{89CC7896-47BF-455B-BBAD-6A13EB75D2FC}" srcOrd="0" destOrd="0" presId="urn:microsoft.com/office/officeart/2008/layout/RadialCluster"/>
    <dgm:cxn modelId="{ACDF226D-3502-4CC1-8246-BB5D885F74AA}" type="presParOf" srcId="{B2FE08E9-4BF2-4873-AEAC-DF4EF2386002}" destId="{2DE8E52D-D614-4803-94BD-F113FA9B40BD}" srcOrd="1" destOrd="0" presId="urn:microsoft.com/office/officeart/2008/layout/RadialCluster"/>
    <dgm:cxn modelId="{036CD6DF-5F21-40BA-949F-CA3D74579F89}" type="presParOf" srcId="{B2FE08E9-4BF2-4873-AEAC-DF4EF2386002}" destId="{E4E7F8FB-F231-48D9-BF10-A1F1FD4068E9}" srcOrd="2" destOrd="0" presId="urn:microsoft.com/office/officeart/2008/layout/RadialCluster"/>
    <dgm:cxn modelId="{2D0D50EC-F649-4CBA-85BB-6055BA44E892}" type="presParOf" srcId="{B2FE08E9-4BF2-4873-AEAC-DF4EF2386002}" destId="{978B3BDE-134E-48DB-A227-0D7597B53873}" srcOrd="3" destOrd="0" presId="urn:microsoft.com/office/officeart/2008/layout/RadialCluster"/>
    <dgm:cxn modelId="{8699BD2A-CAE6-47CA-A748-907AF741E598}" type="presParOf" srcId="{B2FE08E9-4BF2-4873-AEAC-DF4EF2386002}" destId="{1F5A9D62-141B-4542-B617-8D223B9511FC}" srcOrd="4" destOrd="0" presId="urn:microsoft.com/office/officeart/2008/layout/RadialCluster"/>
    <dgm:cxn modelId="{1A162E11-474B-43F1-B99E-3276164EE477}" type="presParOf" srcId="{B2FE08E9-4BF2-4873-AEAC-DF4EF2386002}" destId="{E4CD86D4-914D-4EA5-A577-C9461E652522}" srcOrd="5" destOrd="0" presId="urn:microsoft.com/office/officeart/2008/layout/RadialCluster"/>
    <dgm:cxn modelId="{547A3548-CAE2-49EB-8D9F-932130D19B0F}" type="presParOf" srcId="{B2FE08E9-4BF2-4873-AEAC-DF4EF2386002}" destId="{6086D552-E807-4C54-ADCA-CCF257DE8AB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92E943-12B0-45C8-B0AF-1FA629891B33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7FA5075F-DB2C-47A6-B1FB-15D5E42EE44A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VALORE ATTUALE DEI FLUSSI FINANZIARI FUTURI SCONTATI AL T.I.E.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110E2B-F4CA-4601-8B6B-4B686ECBBD30}" type="parTrans" cxnId="{D0727105-464E-4182-A468-6207E5838E11}">
      <dgm:prSet/>
      <dgm:spPr/>
      <dgm:t>
        <a:bodyPr/>
        <a:lstStyle/>
        <a:p>
          <a:endParaRPr lang="it-IT" sz="1600"/>
        </a:p>
      </dgm:t>
    </dgm:pt>
    <dgm:pt modelId="{AEC14C20-8853-497B-8504-C80F23BB8937}" type="sibTrans" cxnId="{D0727105-464E-4182-A468-6207E5838E11}">
      <dgm:prSet/>
      <dgm:spPr/>
      <dgm:t>
        <a:bodyPr/>
        <a:lstStyle/>
        <a:p>
          <a:endParaRPr lang="it-IT" sz="1600"/>
        </a:p>
      </dgm:t>
    </dgm:pt>
    <dgm:pt modelId="{95791BF2-79E7-4875-96B6-FF4E3F06F310}">
      <dgm:prSet phldrT="[Tes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VALUTAZIONE SUCCESSIVA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A708A7-1FC7-4E70-8383-4B1D8A690E1A}" type="parTrans" cxnId="{5C85DE8B-BE62-4DDB-935B-D5A62BDCDFC8}">
      <dgm:prSet/>
      <dgm:spPr/>
      <dgm:t>
        <a:bodyPr/>
        <a:lstStyle/>
        <a:p>
          <a:endParaRPr lang="it-IT" sz="1600"/>
        </a:p>
      </dgm:t>
    </dgm:pt>
    <dgm:pt modelId="{037F8019-6420-4189-9957-584856E9086E}" type="sibTrans" cxnId="{5C85DE8B-BE62-4DDB-935B-D5A62BDCDFC8}">
      <dgm:prSet/>
      <dgm:spPr/>
      <dgm:t>
        <a:bodyPr/>
        <a:lstStyle/>
        <a:p>
          <a:endParaRPr lang="it-IT" sz="1600"/>
        </a:p>
      </dgm:t>
    </dgm:pt>
    <dgm:pt modelId="{3D0AAC12-814F-4B28-9939-AB56DFA37FCC}">
      <dgm:prSet phldrT="[Tes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Calibri" panose="020F0502020204030204" pitchFamily="34" charset="0"/>
              <a:cs typeface="Calibri" panose="020F0502020204030204" pitchFamily="34" charset="0"/>
            </a:rPr>
            <a:t>PROCEDIMENTO:</a:t>
          </a:r>
          <a:endParaRPr lang="it-IT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917B3F-7E6C-4274-935C-2C7EE1ACFFD2}" type="sibTrans" cxnId="{696A8A93-48A2-4AE5-ABAA-FBBB66B2A797}">
      <dgm:prSet/>
      <dgm:spPr/>
      <dgm:t>
        <a:bodyPr/>
        <a:lstStyle/>
        <a:p>
          <a:endParaRPr lang="it-IT" sz="1600"/>
        </a:p>
      </dgm:t>
    </dgm:pt>
    <dgm:pt modelId="{603A9969-E219-4D5B-AE53-8B7EFA7D7697}" type="parTrans" cxnId="{696A8A93-48A2-4AE5-ABAA-FBBB66B2A797}">
      <dgm:prSet/>
      <dgm:spPr/>
      <dgm:t>
        <a:bodyPr/>
        <a:lstStyle/>
        <a:p>
          <a:endParaRPr lang="it-IT" sz="1600"/>
        </a:p>
      </dgm:t>
    </dgm:pt>
    <dgm:pt modelId="{AF1F17A7-FC3B-4318-9476-2757B6242443}" type="pres">
      <dgm:prSet presAssocID="{BF92E943-12B0-45C8-B0AF-1FA629891B3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B2FE08E9-4BF2-4873-AEAC-DF4EF2386002}" type="pres">
      <dgm:prSet presAssocID="{7FA5075F-DB2C-47A6-B1FB-15D5E42EE44A}" presName="singleCycle" presStyleCnt="0"/>
      <dgm:spPr/>
    </dgm:pt>
    <dgm:pt modelId="{89CC7896-47BF-455B-BBAD-6A13EB75D2FC}" type="pres">
      <dgm:prSet presAssocID="{7FA5075F-DB2C-47A6-B1FB-15D5E42EE44A}" presName="singleCenter" presStyleLbl="node1" presStyleIdx="0" presStyleCnt="3" custScaleX="363702" custScaleY="90723" custLinFactNeighborX="-1106" custLinFactNeighborY="-13024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2DE8E52D-D614-4803-94BD-F113FA9B40BD}" type="pres">
      <dgm:prSet presAssocID="{77A708A7-1FC7-4E70-8383-4B1D8A690E1A}" presName="Name56" presStyleLbl="parChTrans1D2" presStyleIdx="0" presStyleCnt="2"/>
      <dgm:spPr/>
      <dgm:t>
        <a:bodyPr/>
        <a:lstStyle/>
        <a:p>
          <a:endParaRPr lang="it-IT"/>
        </a:p>
      </dgm:t>
    </dgm:pt>
    <dgm:pt modelId="{E4E7F8FB-F231-48D9-BF10-A1F1FD4068E9}" type="pres">
      <dgm:prSet presAssocID="{95791BF2-79E7-4875-96B6-FF4E3F06F310}" presName="text0" presStyleLbl="node1" presStyleIdx="1" presStyleCnt="3" custScaleX="33687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8B3BDE-134E-48DB-A227-0D7597B53873}" type="pres">
      <dgm:prSet presAssocID="{603A9969-E219-4D5B-AE53-8B7EFA7D7697}" presName="Name56" presStyleLbl="parChTrans1D2" presStyleIdx="1" presStyleCnt="2"/>
      <dgm:spPr/>
      <dgm:t>
        <a:bodyPr/>
        <a:lstStyle/>
        <a:p>
          <a:endParaRPr lang="it-IT"/>
        </a:p>
      </dgm:t>
    </dgm:pt>
    <dgm:pt modelId="{1F5A9D62-141B-4542-B617-8D223B9511FC}" type="pres">
      <dgm:prSet presAssocID="{3D0AAC12-814F-4B28-9939-AB56DFA37FCC}" presName="text0" presStyleLbl="node1" presStyleIdx="2" presStyleCnt="3" custScaleX="392624" custScaleY="79652" custRadScaleRad="53980" custRadScaleInc="242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E3A40D2-21AC-445B-A591-E7AC88C43E83}" type="presOf" srcId="{7FA5075F-DB2C-47A6-B1FB-15D5E42EE44A}" destId="{89CC7896-47BF-455B-BBAD-6A13EB75D2FC}" srcOrd="0" destOrd="0" presId="urn:microsoft.com/office/officeart/2008/layout/RadialCluster"/>
    <dgm:cxn modelId="{696A8A93-48A2-4AE5-ABAA-FBBB66B2A797}" srcId="{7FA5075F-DB2C-47A6-B1FB-15D5E42EE44A}" destId="{3D0AAC12-814F-4B28-9939-AB56DFA37FCC}" srcOrd="1" destOrd="0" parTransId="{603A9969-E219-4D5B-AE53-8B7EFA7D7697}" sibTransId="{40917B3F-7E6C-4274-935C-2C7EE1ACFFD2}"/>
    <dgm:cxn modelId="{119C4592-CF70-4056-8F45-5E04DAF2D0CD}" type="presOf" srcId="{77A708A7-1FC7-4E70-8383-4B1D8A690E1A}" destId="{2DE8E52D-D614-4803-94BD-F113FA9B40BD}" srcOrd="0" destOrd="0" presId="urn:microsoft.com/office/officeart/2008/layout/RadialCluster"/>
    <dgm:cxn modelId="{D0727105-464E-4182-A468-6207E5838E11}" srcId="{BF92E943-12B0-45C8-B0AF-1FA629891B33}" destId="{7FA5075F-DB2C-47A6-B1FB-15D5E42EE44A}" srcOrd="0" destOrd="0" parTransId="{57110E2B-F4CA-4601-8B6B-4B686ECBBD30}" sibTransId="{AEC14C20-8853-497B-8504-C80F23BB8937}"/>
    <dgm:cxn modelId="{6B957D16-90AD-456E-984C-815C69F45EE6}" type="presOf" srcId="{BF92E943-12B0-45C8-B0AF-1FA629891B33}" destId="{AF1F17A7-FC3B-4318-9476-2757B6242443}" srcOrd="0" destOrd="0" presId="urn:microsoft.com/office/officeart/2008/layout/RadialCluster"/>
    <dgm:cxn modelId="{5C85DE8B-BE62-4DDB-935B-D5A62BDCDFC8}" srcId="{7FA5075F-DB2C-47A6-B1FB-15D5E42EE44A}" destId="{95791BF2-79E7-4875-96B6-FF4E3F06F310}" srcOrd="0" destOrd="0" parTransId="{77A708A7-1FC7-4E70-8383-4B1D8A690E1A}" sibTransId="{037F8019-6420-4189-9957-584856E9086E}"/>
    <dgm:cxn modelId="{B10232DA-A6F3-4A5E-B8EA-EB670C4244EF}" type="presOf" srcId="{95791BF2-79E7-4875-96B6-FF4E3F06F310}" destId="{E4E7F8FB-F231-48D9-BF10-A1F1FD4068E9}" srcOrd="0" destOrd="0" presId="urn:microsoft.com/office/officeart/2008/layout/RadialCluster"/>
    <dgm:cxn modelId="{C3C08B89-DD30-4876-B014-CE787AA30AF8}" type="presOf" srcId="{3D0AAC12-814F-4B28-9939-AB56DFA37FCC}" destId="{1F5A9D62-141B-4542-B617-8D223B9511FC}" srcOrd="0" destOrd="0" presId="urn:microsoft.com/office/officeart/2008/layout/RadialCluster"/>
    <dgm:cxn modelId="{F9BF8F07-3581-489A-B7CC-A36FC037EDD2}" type="presOf" srcId="{603A9969-E219-4D5B-AE53-8B7EFA7D7697}" destId="{978B3BDE-134E-48DB-A227-0D7597B53873}" srcOrd="0" destOrd="0" presId="urn:microsoft.com/office/officeart/2008/layout/RadialCluster"/>
    <dgm:cxn modelId="{6160F310-87D2-4B17-92E2-0403A7F9924D}" type="presParOf" srcId="{AF1F17A7-FC3B-4318-9476-2757B6242443}" destId="{B2FE08E9-4BF2-4873-AEAC-DF4EF2386002}" srcOrd="0" destOrd="0" presId="urn:microsoft.com/office/officeart/2008/layout/RadialCluster"/>
    <dgm:cxn modelId="{E3FE4BC6-A6C4-4B19-A298-85F33B954D98}" type="presParOf" srcId="{B2FE08E9-4BF2-4873-AEAC-DF4EF2386002}" destId="{89CC7896-47BF-455B-BBAD-6A13EB75D2FC}" srcOrd="0" destOrd="0" presId="urn:microsoft.com/office/officeart/2008/layout/RadialCluster"/>
    <dgm:cxn modelId="{953E12AE-B6C9-4256-9C82-006EF517A045}" type="presParOf" srcId="{B2FE08E9-4BF2-4873-AEAC-DF4EF2386002}" destId="{2DE8E52D-D614-4803-94BD-F113FA9B40BD}" srcOrd="1" destOrd="0" presId="urn:microsoft.com/office/officeart/2008/layout/RadialCluster"/>
    <dgm:cxn modelId="{6EEA1556-426B-4BB2-85F9-505E94988DDA}" type="presParOf" srcId="{B2FE08E9-4BF2-4873-AEAC-DF4EF2386002}" destId="{E4E7F8FB-F231-48D9-BF10-A1F1FD4068E9}" srcOrd="2" destOrd="0" presId="urn:microsoft.com/office/officeart/2008/layout/RadialCluster"/>
    <dgm:cxn modelId="{B1D99C41-D779-47AC-B735-8DF7463E6865}" type="presParOf" srcId="{B2FE08E9-4BF2-4873-AEAC-DF4EF2386002}" destId="{978B3BDE-134E-48DB-A227-0D7597B53873}" srcOrd="3" destOrd="0" presId="urn:microsoft.com/office/officeart/2008/layout/RadialCluster"/>
    <dgm:cxn modelId="{4D8FF321-6389-4505-8EAB-2653178F48CC}" type="presParOf" srcId="{B2FE08E9-4BF2-4873-AEAC-DF4EF2386002}" destId="{1F5A9D62-141B-4542-B617-8D223B9511FC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D9306-A6DD-48A0-9B30-D3AA5956AA46}">
      <dsp:nvSpPr>
        <dsp:cNvPr id="0" name=""/>
        <dsp:cNvSpPr/>
      </dsp:nvSpPr>
      <dsp:spPr>
        <a:xfrm>
          <a:off x="0" y="1452780"/>
          <a:ext cx="7200800" cy="193704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4F1E3-051B-4BC6-811E-A67BFAD626CE}">
      <dsp:nvSpPr>
        <dsp:cNvPr id="0" name=""/>
        <dsp:cNvSpPr/>
      </dsp:nvSpPr>
      <dsp:spPr>
        <a:xfrm>
          <a:off x="288338" y="0"/>
          <a:ext cx="1367156" cy="1937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VALORE INZIALE</a:t>
          </a:r>
          <a:endParaRPr lang="it-IT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8338" y="0"/>
        <a:ext cx="1367156" cy="1937041"/>
      </dsp:txXfrm>
    </dsp:sp>
    <dsp:sp modelId="{8B86DC0E-63A5-46A8-A7ED-60A11CE77EFB}">
      <dsp:nvSpPr>
        <dsp:cNvPr id="0" name=""/>
        <dsp:cNvSpPr/>
      </dsp:nvSpPr>
      <dsp:spPr>
        <a:xfrm>
          <a:off x="729786" y="2179171"/>
          <a:ext cx="484260" cy="484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C5F0B-780B-45D6-9B9C-3F366EA3FB11}">
      <dsp:nvSpPr>
        <dsp:cNvPr id="0" name=""/>
        <dsp:cNvSpPr/>
      </dsp:nvSpPr>
      <dsp:spPr>
        <a:xfrm>
          <a:off x="2040539" y="2905561"/>
          <a:ext cx="2399640" cy="1937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T.I.E.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TASSO INTERESSE EFETTIVO</a:t>
          </a:r>
          <a:endParaRPr lang="it-IT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040539" y="2905561"/>
        <a:ext cx="2399640" cy="1937041"/>
      </dsp:txXfrm>
    </dsp:sp>
    <dsp:sp modelId="{248674E6-EDD3-49F3-86B1-92E6CAA79E46}">
      <dsp:nvSpPr>
        <dsp:cNvPr id="0" name=""/>
        <dsp:cNvSpPr/>
      </dsp:nvSpPr>
      <dsp:spPr>
        <a:xfrm>
          <a:off x="2998229" y="2179171"/>
          <a:ext cx="484260" cy="484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33CDA-FBA7-452B-A9EF-17CDC60D14F4}">
      <dsp:nvSpPr>
        <dsp:cNvPr id="0" name=""/>
        <dsp:cNvSpPr/>
      </dsp:nvSpPr>
      <dsp:spPr>
        <a:xfrm>
          <a:off x="4537327" y="0"/>
          <a:ext cx="1942950" cy="1937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VALUTAZIONE SUCCESSIVA</a:t>
          </a:r>
          <a:endParaRPr lang="it-IT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37327" y="0"/>
        <a:ext cx="1942950" cy="1937041"/>
      </dsp:txXfrm>
    </dsp:sp>
    <dsp:sp modelId="{52692D48-E5EE-4622-82E1-858189CB365B}">
      <dsp:nvSpPr>
        <dsp:cNvPr id="0" name=""/>
        <dsp:cNvSpPr/>
      </dsp:nvSpPr>
      <dsp:spPr>
        <a:xfrm>
          <a:off x="5266672" y="2179171"/>
          <a:ext cx="484260" cy="484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6667B64-EE67-490A-A913-4F67CE4AAF30}" type="datetime1">
              <a:rPr lang="it-IT" smtClean="0"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62EB-D1E5-4B7B-BC14-533A6D62D54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D025-F769-4950-BE66-9961816913C0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8D87-BA98-4046-82B2-85BA81778D0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84F627F-D9F8-468E-9196-2C4B28B3216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414-62DD-4507-A415-8CCC85AC4BDE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447B-C818-45D4-8419-4A920CDF4203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321F-7DCA-4F94-B845-5D16717279D4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8285-78BB-4F74-98FE-31C09E663A7F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3399-6EAC-45E9-AC2C-41BBEBA35357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06D9-1466-4661-BEB9-7CAE65C724A9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526877-41A9-4465-B8F4-B5D26097D7DA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</a:rPr>
              <a:t>Il costo ammortizzato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/>
              <a:t>Gaudenzio </a:t>
            </a:r>
            <a:r>
              <a:rPr lang="it-IT" dirty="0" err="1"/>
              <a:t>Albertinazzi</a:t>
            </a:r>
            <a:endParaRPr lang="it-IT"/>
          </a:p>
          <a:p>
            <a:pPr algn="ctr"/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(a) Finanziamento bancario a tasso fisso</a:t>
            </a:r>
          </a:p>
          <a:p>
            <a:endParaRPr lang="it-IT" dirty="0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81335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65" y="1937544"/>
            <a:ext cx="8529637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1048"/>
            <a:ext cx="6224587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6" descr="Risultati immagini per mati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378" y="404664"/>
            <a:ext cx="691937" cy="69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92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81335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1853345" cy="1786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289" y="1916832"/>
            <a:ext cx="5018087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reccia a destra rientrata 8"/>
          <p:cNvSpPr/>
          <p:nvPr/>
        </p:nvSpPr>
        <p:spPr>
          <a:xfrm rot="5400000">
            <a:off x="5799112" y="4570016"/>
            <a:ext cx="561975" cy="584200"/>
          </a:xfrm>
          <a:prstGeom prst="notchedRightArrow">
            <a:avLst/>
          </a:prstGeom>
          <a:solidFill>
            <a:srgbClr val="4F81BD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asellaDiTesto 16"/>
          <p:cNvSpPr txBox="1">
            <a:spLocks noChangeArrowheads="1"/>
          </p:cNvSpPr>
          <p:nvPr/>
        </p:nvSpPr>
        <p:spPr bwMode="auto">
          <a:xfrm>
            <a:off x="5364088" y="5301208"/>
            <a:ext cx="1428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it-IT" altLang="it-IT" sz="1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TIR  </a:t>
            </a:r>
            <a:r>
              <a:rPr lang="it-IT" altLang="it-IT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 3,359%  </a:t>
            </a:r>
          </a:p>
        </p:txBody>
      </p:sp>
      <p:pic>
        <p:nvPicPr>
          <p:cNvPr id="8" name="Picture 16" descr="Risultati immagini per mati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378" y="404664"/>
            <a:ext cx="691937" cy="69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81335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1848445" y="1484784"/>
            <a:ext cx="5603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it-IT" altLang="it-IT" sz="1600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FLUSSI DI CASSA RIDETERMINATI SULLA BASE DEL </a:t>
            </a:r>
            <a:r>
              <a:rPr lang="it-IT" altLang="it-IT" sz="16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TIR</a:t>
            </a:r>
            <a:endParaRPr lang="it-IT" altLang="it-IT" sz="1600" b="1" dirty="0">
              <a:solidFill>
                <a:srgbClr val="C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6"/>
          <a:stretch>
            <a:fillRect/>
          </a:stretch>
        </p:blipFill>
        <p:spPr bwMode="auto">
          <a:xfrm>
            <a:off x="971600" y="2060848"/>
            <a:ext cx="7194550" cy="19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/>
          <p:cNvSpPr/>
          <p:nvPr/>
        </p:nvSpPr>
        <p:spPr>
          <a:xfrm>
            <a:off x="4716016" y="1989509"/>
            <a:ext cx="815975" cy="20875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 dirty="0"/>
          </a:p>
        </p:txBody>
      </p:sp>
      <p:pic>
        <p:nvPicPr>
          <p:cNvPr id="7" name="Picture 16" descr="Risultati immagini per mati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378" y="404664"/>
            <a:ext cx="691937" cy="69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32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81335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6"/>
          <a:stretch>
            <a:fillRect/>
          </a:stretch>
        </p:blipFill>
        <p:spPr bwMode="auto">
          <a:xfrm>
            <a:off x="899592" y="1628800"/>
            <a:ext cx="7196138" cy="19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043608" y="2080592"/>
            <a:ext cx="7200900" cy="2682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 dirty="0"/>
          </a:p>
        </p:txBody>
      </p:sp>
      <p:sp>
        <p:nvSpPr>
          <p:cNvPr id="9" name="Freccia a destra con strisce 8"/>
          <p:cNvSpPr/>
          <p:nvPr/>
        </p:nvSpPr>
        <p:spPr>
          <a:xfrm>
            <a:off x="611560" y="2060848"/>
            <a:ext cx="325437" cy="268288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 dirty="0"/>
          </a:p>
        </p:txBody>
      </p:sp>
      <p:sp>
        <p:nvSpPr>
          <p:cNvPr id="10" name="CasellaDiTesto 8"/>
          <p:cNvSpPr txBox="1">
            <a:spLocks noChangeArrowheads="1"/>
          </p:cNvSpPr>
          <p:nvPr/>
        </p:nvSpPr>
        <p:spPr bwMode="auto">
          <a:xfrm>
            <a:off x="2633191" y="3933056"/>
            <a:ext cx="38830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it-IT" altLang="it-IT" sz="15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ANNO 2016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6" y="4365104"/>
            <a:ext cx="6907213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6" descr="Risultati immagini per mati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378" y="404664"/>
            <a:ext cx="691937" cy="69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67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costo ammortizzato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Introduzione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processo valutativo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Applicazione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Esempio</a:t>
            </a:r>
          </a:p>
          <a:p>
            <a:pPr>
              <a:buFont typeface="Wingdings" panose="05000000000000000000" pitchFamily="2" charset="2"/>
              <a:buChar char="v"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Introduzione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«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I crediti e i debiti sono rilevati in bilancio secondo il criterio del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costo ammortizzato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, tenendo conto del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fattore temporale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e, per quanto riguarda i crediti, del valore di presumibile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realizzo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» (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2426 co.1, 8)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Secondo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tale criterio occorre tenere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conto: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</a:t>
            </a:r>
            <a:r>
              <a:rPr lang="it-IT" sz="20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effetto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temporale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cui crediti o debiti con scadenze che vanno oltre i 12 mesi e non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fanno maturare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interessi devono essere attualizzati secondo un appropriato tasso;</a:t>
            </a:r>
          </a:p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degli eventuali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di transazione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(spese di istruttoria; costi per perizie; spese di emissione;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aggi 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disaggi) che devono essere decurtati dal valore del credito, debito o titolo e reintrodotti sotto forma di oneri/proventi finanziari calcolati sulla base del tasso effettivo e non del tasso nominale.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Il costo ammortizzato è introdotto come criterio di valutazione per:</a:t>
            </a:r>
          </a:p>
          <a:p>
            <a:pPr marL="535781" lvl="0" indent="-267891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●"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titoli immobilizzati (art. 2426, p. 1);</a:t>
            </a:r>
          </a:p>
          <a:p>
            <a:pPr marL="535781" lvl="0" indent="-267891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●"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crediti (art. 2426, p. 8), tenendo conto del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fattore temporale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e del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valore di presumibile realizzo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;</a:t>
            </a:r>
          </a:p>
          <a:p>
            <a:pPr marL="535781" lvl="0" indent="-267891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●"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debiti, tenendo conto del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fattore temporale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(art. 2426, p. 8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).</a:t>
            </a:r>
          </a:p>
          <a:p>
            <a:pPr marL="267890" lvl="0" indent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/>
              <a:cs typeface="Calibri" panose="020F0502020204030204" pitchFamily="34" charset="0"/>
            </a:endParaRPr>
          </a:p>
          <a:p>
            <a:pPr marL="267890" lvl="0" indent="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Nei bilanci redatti in forma abbreviata è prevista la facoltà di iscrivere in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bilancio (art. 2435-bis co. 8):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/>
              <a:cs typeface="Calibri" panose="020F0502020204030204" pitchFamily="34" charset="0"/>
            </a:endParaRPr>
          </a:p>
          <a:p>
            <a:pPr marL="61079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le immobilizzazioni al costo;</a:t>
            </a:r>
          </a:p>
          <a:p>
            <a:pPr marL="61079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 crediti al valore presumibile di realizzo;</a:t>
            </a:r>
          </a:p>
          <a:p>
            <a:pPr marL="61079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 panose="020F0502020204030204" pitchFamily="34" charset="0"/>
              </a:rPr>
              <a:t> debiti al valore nominale.</a:t>
            </a:r>
          </a:p>
          <a:p>
            <a:pPr marL="61079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81335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Introduzione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1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OIC 15- 19- 21</a:t>
            </a:r>
            <a:endParaRPr 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costo ammortizzato di un’attività o passività finanziaria è il valore a cui l’attività o la passività finanziaria è stata valutata al momento della rilevazione iniziale al netto dei rimborsi di capitale, aumentato o diminuito dall’ammortamento cumulato utilizzando il </a:t>
            </a:r>
            <a:r>
              <a:rPr lang="it-IT" sz="2000" b="1" i="1" dirty="0">
                <a:solidFill>
                  <a:srgbClr val="C00000"/>
                </a:solidFill>
                <a:latin typeface="Calibri" panose="020F0502020204030204" pitchFamily="34" charset="0"/>
              </a:rPr>
              <a:t>criterio dell’interesse effettivo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 qualsiasi differenza tra il valore iniziale e quello a scadenza e dedotta qualsiasi riduzione (operata direttamente o attraverso l’uso di un accantonamento) a seguito di una riduzione di valore o di irrecuperabilità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tasso di interesse effettivo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il tasso che attualizza esattamente i pagamenti o gli incassi futuri stimati lungo la vita attesa dello strumento finanziario o, ove opportuno, un periodo più breve al valore contabile netto dell’attività o passività finanziaria.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4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processo valutativo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2426 c. 1 n. 8 c.c. introduce la necessità di tenere conto del “</a:t>
            </a: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fattore temporale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nella valutazione dei crediti e dei debiti: al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momento della loro rilevazione iniziale è necessario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procedere ad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 confronto fra il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tasso d’interesse desumibile dalle condizioni contrattuali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il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tasso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d’interesse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mercato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 dirty="0"/>
          </a:p>
        </p:txBody>
      </p:sp>
      <p:grpSp>
        <p:nvGrpSpPr>
          <p:cNvPr id="4" name="Gruppo 3"/>
          <p:cNvGrpSpPr/>
          <p:nvPr/>
        </p:nvGrpSpPr>
        <p:grpSpPr>
          <a:xfrm>
            <a:off x="1115616" y="2276872"/>
            <a:ext cx="7533578" cy="4842603"/>
            <a:chOff x="1115616" y="2564904"/>
            <a:chExt cx="7533578" cy="4842603"/>
          </a:xfrm>
        </p:grpSpPr>
        <p:graphicFrame>
          <p:nvGraphicFramePr>
            <p:cNvPr id="5" name="Diagramma 4"/>
            <p:cNvGraphicFramePr/>
            <p:nvPr>
              <p:extLst>
                <p:ext uri="{D42A27DB-BD31-4B8C-83A1-F6EECF244321}">
                  <p14:modId xmlns:p14="http://schemas.microsoft.com/office/powerpoint/2010/main" val="3632609393"/>
                </p:ext>
              </p:extLst>
            </p:nvPr>
          </p:nvGraphicFramePr>
          <p:xfrm>
            <a:off x="1115616" y="2564904"/>
            <a:ext cx="7200800" cy="484260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CasellaDiTesto 5"/>
            <p:cNvSpPr txBox="1"/>
            <p:nvPr/>
          </p:nvSpPr>
          <p:spPr>
            <a:xfrm>
              <a:off x="1911127" y="4797152"/>
              <a:ext cx="428625" cy="371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1</a:t>
              </a:r>
              <a:endParaRPr lang="it-IT" dirty="0"/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4215383" y="4797152"/>
              <a:ext cx="428625" cy="371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2</a:t>
              </a:r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6444208" y="4797152"/>
              <a:ext cx="428625" cy="371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</a:t>
              </a:r>
              <a:endParaRPr lang="it-IT" dirty="0"/>
            </a:p>
          </p:txBody>
        </p:sp>
        <p:pic>
          <p:nvPicPr>
            <p:cNvPr id="9" name="Picture 2" descr="Risultati immagini per icon TIM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4564472"/>
              <a:ext cx="836834" cy="836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7475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processo valutativo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 dirty="0"/>
          </a:p>
        </p:txBody>
      </p:sp>
      <p:graphicFrame>
        <p:nvGraphicFramePr>
          <p:cNvPr id="11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621673"/>
              </p:ext>
            </p:extLst>
          </p:nvPr>
        </p:nvGraphicFramePr>
        <p:xfrm>
          <a:off x="971600" y="1700808"/>
          <a:ext cx="7361461" cy="3017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424402" y="4221088"/>
            <a:ext cx="3427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it-IT" sz="16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6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DI TRANSAZIONE</a:t>
            </a:r>
          </a:p>
          <a:p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marginali direttamente attribuibili all’acquisizione, all’emissione o alla dismissione di un’attività o di una passività finanziaria.</a:t>
            </a:r>
          </a:p>
          <a:p>
            <a:endParaRPr lang="it-IT" sz="1600" dirty="0">
              <a:latin typeface="Calibri" panose="020F050202020403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436096" y="4275465"/>
            <a:ext cx="3860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TASSO DI INTERESSE DESUMIBILE DALLE CONDIZIONI CONTRATTUALI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701221" y="5415584"/>
            <a:ext cx="3473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TASSI DI INTERESSE DI MERCATO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141453" y="4974918"/>
            <a:ext cx="592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86A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endParaRPr lang="it-IT" sz="1600" b="1" dirty="0">
              <a:solidFill>
                <a:srgbClr val="086A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067944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Calibri" panose="020F0502020204030204" pitchFamily="34" charset="0"/>
              </a:rPr>
              <a:t>(1)</a:t>
            </a:r>
            <a:endParaRPr lang="it-IT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4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processo valutativo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985614"/>
              </p:ext>
            </p:extLst>
          </p:nvPr>
        </p:nvGraphicFramePr>
        <p:xfrm>
          <a:off x="718703" y="1772816"/>
          <a:ext cx="7505477" cy="3017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Risultati immagini per formula tir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47" r="66014" b="7525"/>
          <a:stretch/>
        </p:blipFill>
        <p:spPr bwMode="auto">
          <a:xfrm>
            <a:off x="5127951" y="1916832"/>
            <a:ext cx="1469456" cy="62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516577" y="4377023"/>
            <a:ext cx="3047311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1600" u="sng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1600" u="sng" dirty="0" smtClean="0">
                <a:latin typeface="Calibri" panose="020F0502020204030204" pitchFamily="34" charset="0"/>
              </a:rPr>
              <a:t>REGOLA GENERALE</a:t>
            </a:r>
          </a:p>
          <a:p>
            <a:pPr algn="just"/>
            <a:r>
              <a:rPr lang="it-IT" sz="1600" dirty="0" smtClean="0">
                <a:latin typeface="Calibri" panose="020F0502020204030204" pitchFamily="34" charset="0"/>
              </a:rPr>
              <a:t>Se </a:t>
            </a:r>
            <a:r>
              <a:rPr lang="it-IT" sz="1600" dirty="0">
                <a:latin typeface="Calibri" panose="020F0502020204030204" pitchFamily="34" charset="0"/>
              </a:rPr>
              <a:t>il </a:t>
            </a:r>
            <a:r>
              <a:rPr lang="it-IT" sz="1600" dirty="0" smtClean="0">
                <a:latin typeface="Calibri" panose="020F0502020204030204" pitchFamily="34" charset="0"/>
              </a:rPr>
              <a:t>T.I.E. </a:t>
            </a:r>
            <a:r>
              <a:rPr lang="it-IT" sz="1600" dirty="0">
                <a:latin typeface="Calibri" panose="020F0502020204030204" pitchFamily="34" charset="0"/>
              </a:rPr>
              <a:t>determinato in sede di rilevazione iniziale successivamente si discosta dai </a:t>
            </a:r>
            <a:r>
              <a:rPr lang="it-IT" sz="1600" dirty="0" smtClean="0">
                <a:latin typeface="Calibri" panose="020F0502020204030204" pitchFamily="34" charset="0"/>
              </a:rPr>
              <a:t>tassi di </a:t>
            </a:r>
            <a:r>
              <a:rPr lang="it-IT" sz="1600" dirty="0">
                <a:latin typeface="Calibri" panose="020F0502020204030204" pitchFamily="34" charset="0"/>
              </a:rPr>
              <a:t>mercato, esso </a:t>
            </a:r>
            <a:r>
              <a:rPr lang="it-IT" sz="1600" b="1" dirty="0">
                <a:latin typeface="Calibri" panose="020F0502020204030204" pitchFamily="34" charset="0"/>
              </a:rPr>
              <a:t>non</a:t>
            </a:r>
            <a:r>
              <a:rPr lang="it-IT" sz="1600" dirty="0">
                <a:latin typeface="Calibri" panose="020F0502020204030204" pitchFamily="34" charset="0"/>
              </a:rPr>
              <a:t> è comunque </a:t>
            </a:r>
            <a:r>
              <a:rPr lang="it-IT" sz="1600" dirty="0" smtClean="0">
                <a:latin typeface="Calibri" panose="020F0502020204030204" pitchFamily="34" charset="0"/>
              </a:rPr>
              <a:t>aggiornato.</a:t>
            </a:r>
            <a:endParaRPr lang="it-IT" sz="1600" dirty="0">
              <a:latin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35995" y="4365104"/>
            <a:ext cx="4284477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1600" u="sng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ECCEZIONE</a:t>
            </a:r>
            <a:endParaRPr lang="it-IT" sz="1600" u="sng" dirty="0" smtClean="0">
              <a:latin typeface="Calibri" panose="020F0502020204030204" pitchFamily="34" charset="0"/>
            </a:endParaRPr>
          </a:p>
          <a:p>
            <a:pPr algn="just"/>
            <a:r>
              <a:rPr lang="it-IT" sz="1600" dirty="0" smtClean="0">
                <a:latin typeface="Calibri" panose="020F0502020204030204" pitchFamily="34" charset="0"/>
              </a:rPr>
              <a:t>Se </a:t>
            </a:r>
            <a:r>
              <a:rPr lang="it-IT" sz="1600" dirty="0">
                <a:latin typeface="Calibri" panose="020F0502020204030204" pitchFamily="34" charset="0"/>
              </a:rPr>
              <a:t>il tasso di interesse nominale contrattuale è variabile e parametrato ai tassi di mercato, </a:t>
            </a:r>
            <a:r>
              <a:rPr lang="it-IT" sz="1600" dirty="0" smtClean="0">
                <a:latin typeface="Calibri" panose="020F0502020204030204" pitchFamily="34" charset="0"/>
              </a:rPr>
              <a:t>i flussi </a:t>
            </a:r>
            <a:r>
              <a:rPr lang="it-IT" sz="1600" dirty="0">
                <a:latin typeface="Calibri" panose="020F0502020204030204" pitchFamily="34" charset="0"/>
              </a:rPr>
              <a:t>finanziari futuri sono rideterminati periodicamente per riflettere le variazioni dei tassi </a:t>
            </a:r>
            <a:r>
              <a:rPr lang="it-IT" sz="1600" dirty="0" smtClean="0">
                <a:latin typeface="Calibri" panose="020F0502020204030204" pitchFamily="34" charset="0"/>
              </a:rPr>
              <a:t>di interesse </a:t>
            </a:r>
            <a:r>
              <a:rPr lang="it-IT" sz="1600" dirty="0">
                <a:latin typeface="Calibri" panose="020F0502020204030204" pitchFamily="34" charset="0"/>
              </a:rPr>
              <a:t>di mercato e il </a:t>
            </a:r>
            <a:r>
              <a:rPr lang="it-IT" sz="1600" dirty="0" smtClean="0">
                <a:latin typeface="Calibri" panose="020F0502020204030204" pitchFamily="34" charset="0"/>
              </a:rPr>
              <a:t>TIE è ricalcolato.</a:t>
            </a:r>
            <a:endParaRPr lang="it-IT" sz="1600" dirty="0">
              <a:latin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067944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Calibri" panose="020F0502020204030204" pitchFamily="34" charset="0"/>
              </a:rPr>
              <a:t>(2)</a:t>
            </a:r>
            <a:endParaRPr lang="it-IT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38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processo valutativo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1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251606"/>
              </p:ext>
            </p:extLst>
          </p:nvPr>
        </p:nvGraphicFramePr>
        <p:xfrm>
          <a:off x="673771" y="1844824"/>
          <a:ext cx="7786661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95536" y="4365104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lphaLcParenBoth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determinare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l’ammontare degli interessi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calcolati con il criterio del TIE sul valore contabile del credito/debito all’inizio dell’esercizio, o alla più recente data di rilevazione iniziale;</a:t>
            </a:r>
          </a:p>
          <a:p>
            <a:pPr marL="457200" indent="-457200" algn="just">
              <a:buAutoNum type="alphaLcParenBoth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aggiungere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l’ammontare degli interessi così ottenuto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precedente valore contabile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credito/debito;</a:t>
            </a:r>
          </a:p>
          <a:p>
            <a:pPr marL="457200" indent="-457200" algn="just">
              <a:buAutoNum type="alphaLcParenBoth"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pagamenti/incassi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interessi e capitale intervenuti nel periodo.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067944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Calibri" panose="020F0502020204030204" pitchFamily="34" charset="0"/>
              </a:rPr>
              <a:t>(3)</a:t>
            </a:r>
            <a:endParaRPr lang="it-IT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638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675</TotalTime>
  <Words>701</Words>
  <Application>Microsoft Office PowerPoint</Application>
  <PresentationFormat>Presentazione su schermo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Satellite</vt:lpstr>
      <vt:lpstr>Il costo ammortizzato</vt:lpstr>
      <vt:lpstr>Presentazione standard di PowerPoint</vt:lpstr>
      <vt:lpstr>Presentazione standard di PowerPoint</vt:lpstr>
      <vt:lpstr>Introduzione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Esempio</vt:lpstr>
      <vt:lpstr>Esempio</vt:lpstr>
      <vt:lpstr>Esempio</vt:lpstr>
      <vt:lpstr>Esempio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95</cp:revision>
  <dcterms:created xsi:type="dcterms:W3CDTF">2015-02-05T16:32:32Z</dcterms:created>
  <dcterms:modified xsi:type="dcterms:W3CDTF">2017-11-01T21:29:34Z</dcterms:modified>
</cp:coreProperties>
</file>