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0" r:id="rId3"/>
    <p:sldId id="271" r:id="rId4"/>
    <p:sldId id="299" r:id="rId5"/>
    <p:sldId id="280" r:id="rId6"/>
    <p:sldId id="279" r:id="rId7"/>
    <p:sldId id="300" r:id="rId8"/>
    <p:sldId id="296" r:id="rId9"/>
    <p:sldId id="293" r:id="rId10"/>
    <p:sldId id="294" r:id="rId11"/>
    <p:sldId id="295" r:id="rId12"/>
    <p:sldId id="297" r:id="rId13"/>
    <p:sldId id="298" r:id="rId14"/>
    <p:sldId id="290" r:id="rId15"/>
    <p:sldId id="30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5" autoAdjust="0"/>
  </p:normalViewPr>
  <p:slideViewPr>
    <p:cSldViewPr>
      <p:cViewPr varScale="1">
        <p:scale>
          <a:sx n="106" d="100"/>
          <a:sy n="106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7654D-CE28-4D0B-A542-25E845BA98D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2BDD901-AAC7-4E74-A776-D8256BE1EC60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Capitalizzabili</a:t>
          </a:r>
          <a:endParaRPr lang="it-IT" sz="2200" dirty="0">
            <a:latin typeface="Calibri" panose="020F0502020204030204" pitchFamily="34" charset="0"/>
          </a:endParaRPr>
        </a:p>
      </dgm:t>
    </dgm:pt>
    <dgm:pt modelId="{88601A0C-518E-4454-AA29-258B00C72B48}" type="parTrans" cxnId="{93E7A8CF-48FD-4C7A-8CE9-A31B74927A0F}">
      <dgm:prSet/>
      <dgm:spPr/>
      <dgm:t>
        <a:bodyPr/>
        <a:lstStyle/>
        <a:p>
          <a:endParaRPr lang="it-IT"/>
        </a:p>
      </dgm:t>
    </dgm:pt>
    <dgm:pt modelId="{5C0BDD62-7BC1-497D-9C72-8AA73DFC722B}" type="sibTrans" cxnId="{93E7A8CF-48FD-4C7A-8CE9-A31B74927A0F}">
      <dgm:prSet/>
      <dgm:spPr/>
      <dgm:t>
        <a:bodyPr/>
        <a:lstStyle/>
        <a:p>
          <a:endParaRPr lang="it-IT"/>
        </a:p>
      </dgm:t>
    </dgm:pt>
    <dgm:pt modelId="{AC53E27D-F112-47C3-A034-DDD94D9DACFD}">
      <dgm:prSet phldrT="[Testo]" custT="1"/>
      <dgm:spPr/>
      <dgm:t>
        <a:bodyPr/>
        <a:lstStyle/>
        <a:p>
          <a:r>
            <a: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Realizzate internamente</a:t>
          </a:r>
          <a:endParaRPr lang="it-IT" sz="2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794BB9C-E400-483B-9489-125C6DDCC387}" type="parTrans" cxnId="{8C0CB4F5-583F-49F9-A7E1-5BDCC60D7D6F}">
      <dgm:prSet/>
      <dgm:spPr/>
      <dgm:t>
        <a:bodyPr/>
        <a:lstStyle/>
        <a:p>
          <a:endParaRPr lang="it-IT"/>
        </a:p>
      </dgm:t>
    </dgm:pt>
    <dgm:pt modelId="{C1184C00-B8A3-4C86-A4E2-03F09251AB33}" type="sibTrans" cxnId="{8C0CB4F5-583F-49F9-A7E1-5BDCC60D7D6F}">
      <dgm:prSet/>
      <dgm:spPr/>
      <dgm:t>
        <a:bodyPr/>
        <a:lstStyle/>
        <a:p>
          <a:endParaRPr lang="it-IT"/>
        </a:p>
      </dgm:t>
    </dgm:pt>
    <dgm:pt modelId="{D9BCC874-05ED-4B9F-830B-E8BE541068BE}">
      <dgm:prSet phldrT="[Testo]" custT="1"/>
      <dgm:spPr/>
      <dgm:t>
        <a:bodyPr/>
        <a:lstStyle/>
        <a:p>
          <a:r>
            <a: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Acquistate a titolo di proprietà</a:t>
          </a:r>
          <a:endParaRPr lang="it-IT" sz="2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38119E83-A51A-4E97-A738-28B3ED4C2979}" type="parTrans" cxnId="{A08D9532-54E2-4521-AFB1-74A84B164602}">
      <dgm:prSet/>
      <dgm:spPr/>
      <dgm:t>
        <a:bodyPr/>
        <a:lstStyle/>
        <a:p>
          <a:endParaRPr lang="it-IT"/>
        </a:p>
      </dgm:t>
    </dgm:pt>
    <dgm:pt modelId="{10E2FF32-E3AD-4BE0-ADEF-2E05D141224C}" type="sibTrans" cxnId="{A08D9532-54E2-4521-AFB1-74A84B164602}">
      <dgm:prSet/>
      <dgm:spPr/>
      <dgm:t>
        <a:bodyPr/>
        <a:lstStyle/>
        <a:p>
          <a:endParaRPr lang="it-IT"/>
        </a:p>
      </dgm:t>
    </dgm:pt>
    <dgm:pt modelId="{AF6DC35C-3A6B-4FD1-8F42-711A72079FE8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Non capitalizzabili</a:t>
          </a:r>
          <a:endParaRPr lang="it-IT" sz="2200" dirty="0">
            <a:latin typeface="Calibri" panose="020F0502020204030204" pitchFamily="34" charset="0"/>
          </a:endParaRPr>
        </a:p>
      </dgm:t>
    </dgm:pt>
    <dgm:pt modelId="{1171B544-2736-4FF7-9B0C-335BFDB157CD}" type="parTrans" cxnId="{77177130-1781-4642-88AE-F4A1D61FD81B}">
      <dgm:prSet/>
      <dgm:spPr/>
      <dgm:t>
        <a:bodyPr/>
        <a:lstStyle/>
        <a:p>
          <a:endParaRPr lang="it-IT"/>
        </a:p>
      </dgm:t>
    </dgm:pt>
    <dgm:pt modelId="{578C3394-F0A0-413C-B3C8-B4C17A2DD57A}" type="sibTrans" cxnId="{77177130-1781-4642-88AE-F4A1D61FD81B}">
      <dgm:prSet/>
      <dgm:spPr/>
      <dgm:t>
        <a:bodyPr/>
        <a:lstStyle/>
        <a:p>
          <a:endParaRPr lang="it-IT"/>
        </a:p>
      </dgm:t>
    </dgm:pt>
    <dgm:pt modelId="{CF6F22F5-13B5-4446-A2F9-B8FED5ACF98C}">
      <dgm:prSet phldrT="[Testo]" custT="1"/>
      <dgm:spPr/>
      <dgm:t>
        <a:bodyPr/>
        <a:lstStyle/>
        <a:p>
          <a:r>
            <a: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Acquistate a titolo gratuito</a:t>
          </a:r>
          <a:endParaRPr lang="it-IT" sz="2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41E811E-21D6-42E7-BB9A-A33CC6418D58}" type="parTrans" cxnId="{47D76716-2C75-412B-BC85-74503D81CE0B}">
      <dgm:prSet/>
      <dgm:spPr/>
      <dgm:t>
        <a:bodyPr/>
        <a:lstStyle/>
        <a:p>
          <a:endParaRPr lang="it-IT"/>
        </a:p>
      </dgm:t>
    </dgm:pt>
    <dgm:pt modelId="{2C3DD389-8516-40F1-B570-16ABEAF0838D}" type="sibTrans" cxnId="{47D76716-2C75-412B-BC85-74503D81CE0B}">
      <dgm:prSet/>
      <dgm:spPr/>
      <dgm:t>
        <a:bodyPr/>
        <a:lstStyle/>
        <a:p>
          <a:endParaRPr lang="it-IT"/>
        </a:p>
      </dgm:t>
    </dgm:pt>
    <dgm:pt modelId="{8D39BC90-FEB1-4876-9E1D-A86A35E0D982}">
      <dgm:prSet phldrT="[Testo]" custT="1"/>
      <dgm:spPr/>
      <dgm:t>
        <a:bodyPr/>
        <a:lstStyle/>
        <a:p>
          <a:r>
            <a: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Acquistate a titolo di godimento</a:t>
          </a:r>
          <a:endParaRPr lang="it-IT" sz="2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01E0B32-5D9E-41DF-B996-F458ECE25575}" type="parTrans" cxnId="{4171C6D1-0CBB-4C7E-97F5-2FB054323AAB}">
      <dgm:prSet/>
      <dgm:spPr/>
      <dgm:t>
        <a:bodyPr/>
        <a:lstStyle/>
        <a:p>
          <a:endParaRPr lang="it-IT"/>
        </a:p>
      </dgm:t>
    </dgm:pt>
    <dgm:pt modelId="{48AA113B-D2C5-4FCF-B7BF-E69A713A7618}" type="sibTrans" cxnId="{4171C6D1-0CBB-4C7E-97F5-2FB054323AAB}">
      <dgm:prSet/>
      <dgm:spPr/>
      <dgm:t>
        <a:bodyPr/>
        <a:lstStyle/>
        <a:p>
          <a:endParaRPr lang="it-IT"/>
        </a:p>
      </dgm:t>
    </dgm:pt>
    <dgm:pt modelId="{B3DD903B-1A5D-44B9-BB77-F2EEF6C1E3E9}">
      <dgm:prSet phldrT="[Testo]" custT="1"/>
      <dgm:spPr/>
      <dgm:t>
        <a:bodyPr/>
        <a:lstStyle/>
        <a:p>
          <a:endParaRPr lang="it-IT" sz="2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71B5BD3-E133-406B-9FDE-629AC4FCCEF6}" type="parTrans" cxnId="{EA0AE29C-6C09-412C-B19B-A4B56B3ABA6A}">
      <dgm:prSet/>
      <dgm:spPr/>
      <dgm:t>
        <a:bodyPr/>
        <a:lstStyle/>
        <a:p>
          <a:endParaRPr lang="it-IT"/>
        </a:p>
      </dgm:t>
    </dgm:pt>
    <dgm:pt modelId="{D7EBDA6D-4E5E-4F99-8FAE-56C90432B6B3}" type="sibTrans" cxnId="{EA0AE29C-6C09-412C-B19B-A4B56B3ABA6A}">
      <dgm:prSet/>
      <dgm:spPr/>
      <dgm:t>
        <a:bodyPr/>
        <a:lstStyle/>
        <a:p>
          <a:endParaRPr lang="it-IT"/>
        </a:p>
      </dgm:t>
    </dgm:pt>
    <dgm:pt modelId="{43CE0F73-E3D7-41DD-AD29-C69BD4D46AE1}" type="pres">
      <dgm:prSet presAssocID="{C0C7654D-CE28-4D0B-A542-25E845BA98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2BB3F514-3A0A-48E7-A45D-451D17A0B650}" type="pres">
      <dgm:prSet presAssocID="{62BDD901-AAC7-4E74-A776-D8256BE1EC60}" presName="linNode" presStyleCnt="0"/>
      <dgm:spPr/>
    </dgm:pt>
    <dgm:pt modelId="{B42E4DF5-3CD4-4EC3-AB77-6CBB6E3E1153}" type="pres">
      <dgm:prSet presAssocID="{62BDD901-AAC7-4E74-A776-D8256BE1EC60}" presName="parentShp" presStyleLbl="node1" presStyleIdx="0" presStyleCnt="2" custScaleX="65630" custScaleY="31686" custLinFactNeighborX="-1240" custLinFactNeighborY="-1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D1B80DB-B8CF-43B9-AC54-2E1EEE4C1276}" type="pres">
      <dgm:prSet presAssocID="{62BDD901-AAC7-4E74-A776-D8256BE1EC60}" presName="childShp" presStyleLbl="bgAccFollowNode1" presStyleIdx="0" presStyleCnt="2" custScaleY="316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257C70-B4A4-4132-934A-238752B4C801}" type="pres">
      <dgm:prSet presAssocID="{5C0BDD62-7BC1-497D-9C72-8AA73DFC722B}" presName="spacing" presStyleCnt="0"/>
      <dgm:spPr/>
    </dgm:pt>
    <dgm:pt modelId="{223DD8E5-15A3-4951-9926-847B928E7984}" type="pres">
      <dgm:prSet presAssocID="{AF6DC35C-3A6B-4FD1-8F42-711A72079FE8}" presName="linNode" presStyleCnt="0"/>
      <dgm:spPr/>
    </dgm:pt>
    <dgm:pt modelId="{6812620E-D12E-4962-9AF6-283FBABE268E}" type="pres">
      <dgm:prSet presAssocID="{AF6DC35C-3A6B-4FD1-8F42-711A72079FE8}" presName="parentShp" presStyleLbl="node1" presStyleIdx="1" presStyleCnt="2" custScaleX="65630" custScaleY="31686" custLinFactNeighborX="-1240" custLinFactNeighborY="-1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BE0FDA-039D-428B-8C3E-A598FC49262F}" type="pres">
      <dgm:prSet presAssocID="{AF6DC35C-3A6B-4FD1-8F42-711A72079FE8}" presName="childShp" presStyleLbl="bgAccFollowNode1" presStyleIdx="1" presStyleCnt="2" custScaleY="316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177130-1781-4642-88AE-F4A1D61FD81B}" srcId="{C0C7654D-CE28-4D0B-A542-25E845BA98D7}" destId="{AF6DC35C-3A6B-4FD1-8F42-711A72079FE8}" srcOrd="1" destOrd="0" parTransId="{1171B544-2736-4FF7-9B0C-335BFDB157CD}" sibTransId="{578C3394-F0A0-413C-B3C8-B4C17A2DD57A}"/>
    <dgm:cxn modelId="{2DDD7C77-CD8A-4C3E-BB0C-16C3D3FE630B}" type="presOf" srcId="{D9BCC874-05ED-4B9F-830B-E8BE541068BE}" destId="{2D1B80DB-B8CF-43B9-AC54-2E1EEE4C1276}" srcOrd="0" destOrd="1" presId="urn:microsoft.com/office/officeart/2005/8/layout/vList6"/>
    <dgm:cxn modelId="{2E67AF1C-B34B-4CA5-A28A-17F58CF52038}" type="presOf" srcId="{AF6DC35C-3A6B-4FD1-8F42-711A72079FE8}" destId="{6812620E-D12E-4962-9AF6-283FBABE268E}" srcOrd="0" destOrd="0" presId="urn:microsoft.com/office/officeart/2005/8/layout/vList6"/>
    <dgm:cxn modelId="{4171C6D1-0CBB-4C7E-97F5-2FB054323AAB}" srcId="{62BDD901-AAC7-4E74-A776-D8256BE1EC60}" destId="{8D39BC90-FEB1-4876-9E1D-A86A35E0D982}" srcOrd="2" destOrd="0" parTransId="{801E0B32-5D9E-41DF-B996-F458ECE25575}" sibTransId="{48AA113B-D2C5-4FCF-B7BF-E69A713A7618}"/>
    <dgm:cxn modelId="{47D76716-2C75-412B-BC85-74503D81CE0B}" srcId="{AF6DC35C-3A6B-4FD1-8F42-711A72079FE8}" destId="{CF6F22F5-13B5-4446-A2F9-B8FED5ACF98C}" srcOrd="1" destOrd="0" parTransId="{741E811E-21D6-42E7-BB9A-A33CC6418D58}" sibTransId="{2C3DD389-8516-40F1-B570-16ABEAF0838D}"/>
    <dgm:cxn modelId="{8C0CB4F5-583F-49F9-A7E1-5BDCC60D7D6F}" srcId="{62BDD901-AAC7-4E74-A776-D8256BE1EC60}" destId="{AC53E27D-F112-47C3-A034-DDD94D9DACFD}" srcOrd="0" destOrd="0" parTransId="{9794BB9C-E400-483B-9489-125C6DDCC387}" sibTransId="{C1184C00-B8A3-4C86-A4E2-03F09251AB33}"/>
    <dgm:cxn modelId="{E7000385-17F5-43B7-B875-12DCF77EAADE}" type="presOf" srcId="{CF6F22F5-13B5-4446-A2F9-B8FED5ACF98C}" destId="{1DBE0FDA-039D-428B-8C3E-A598FC49262F}" srcOrd="0" destOrd="1" presId="urn:microsoft.com/office/officeart/2005/8/layout/vList6"/>
    <dgm:cxn modelId="{8492D0D6-5E13-4F0F-8773-C3688A88F780}" type="presOf" srcId="{B3DD903B-1A5D-44B9-BB77-F2EEF6C1E3E9}" destId="{1DBE0FDA-039D-428B-8C3E-A598FC49262F}" srcOrd="0" destOrd="0" presId="urn:microsoft.com/office/officeart/2005/8/layout/vList6"/>
    <dgm:cxn modelId="{EA0AE29C-6C09-412C-B19B-A4B56B3ABA6A}" srcId="{AF6DC35C-3A6B-4FD1-8F42-711A72079FE8}" destId="{B3DD903B-1A5D-44B9-BB77-F2EEF6C1E3E9}" srcOrd="0" destOrd="0" parTransId="{D71B5BD3-E133-406B-9FDE-629AC4FCCEF6}" sibTransId="{D7EBDA6D-4E5E-4F99-8FAE-56C90432B6B3}"/>
    <dgm:cxn modelId="{95F95CAB-1AEC-4F22-8B59-D180E725D0E8}" type="presOf" srcId="{AC53E27D-F112-47C3-A034-DDD94D9DACFD}" destId="{2D1B80DB-B8CF-43B9-AC54-2E1EEE4C1276}" srcOrd="0" destOrd="0" presId="urn:microsoft.com/office/officeart/2005/8/layout/vList6"/>
    <dgm:cxn modelId="{F92A6987-3892-4A06-ABC1-71DD83394210}" type="presOf" srcId="{C0C7654D-CE28-4D0B-A542-25E845BA98D7}" destId="{43CE0F73-E3D7-41DD-AD29-C69BD4D46AE1}" srcOrd="0" destOrd="0" presId="urn:microsoft.com/office/officeart/2005/8/layout/vList6"/>
    <dgm:cxn modelId="{7AFF6FFE-382C-4BBA-AAA0-B909C4D5BE98}" type="presOf" srcId="{62BDD901-AAC7-4E74-A776-D8256BE1EC60}" destId="{B42E4DF5-3CD4-4EC3-AB77-6CBB6E3E1153}" srcOrd="0" destOrd="0" presId="urn:microsoft.com/office/officeart/2005/8/layout/vList6"/>
    <dgm:cxn modelId="{C1695775-7D84-44F2-AED6-A77958EE9708}" type="presOf" srcId="{8D39BC90-FEB1-4876-9E1D-A86A35E0D982}" destId="{2D1B80DB-B8CF-43B9-AC54-2E1EEE4C1276}" srcOrd="0" destOrd="2" presId="urn:microsoft.com/office/officeart/2005/8/layout/vList6"/>
    <dgm:cxn modelId="{93E7A8CF-48FD-4C7A-8CE9-A31B74927A0F}" srcId="{C0C7654D-CE28-4D0B-A542-25E845BA98D7}" destId="{62BDD901-AAC7-4E74-A776-D8256BE1EC60}" srcOrd="0" destOrd="0" parTransId="{88601A0C-518E-4454-AA29-258B00C72B48}" sibTransId="{5C0BDD62-7BC1-497D-9C72-8AA73DFC722B}"/>
    <dgm:cxn modelId="{A08D9532-54E2-4521-AFB1-74A84B164602}" srcId="{62BDD901-AAC7-4E74-A776-D8256BE1EC60}" destId="{D9BCC874-05ED-4B9F-830B-E8BE541068BE}" srcOrd="1" destOrd="0" parTransId="{38119E83-A51A-4E97-A738-28B3ED4C2979}" sibTransId="{10E2FF32-E3AD-4BE0-ADEF-2E05D141224C}"/>
    <dgm:cxn modelId="{E3375A63-7B7A-4C89-9B77-8447FACBE714}" type="presParOf" srcId="{43CE0F73-E3D7-41DD-AD29-C69BD4D46AE1}" destId="{2BB3F514-3A0A-48E7-A45D-451D17A0B650}" srcOrd="0" destOrd="0" presId="urn:microsoft.com/office/officeart/2005/8/layout/vList6"/>
    <dgm:cxn modelId="{3716AB49-B1AA-47D8-837B-A6273265CECF}" type="presParOf" srcId="{2BB3F514-3A0A-48E7-A45D-451D17A0B650}" destId="{B42E4DF5-3CD4-4EC3-AB77-6CBB6E3E1153}" srcOrd="0" destOrd="0" presId="urn:microsoft.com/office/officeart/2005/8/layout/vList6"/>
    <dgm:cxn modelId="{B461E014-66C0-4546-A074-5770B8CC5B28}" type="presParOf" srcId="{2BB3F514-3A0A-48E7-A45D-451D17A0B650}" destId="{2D1B80DB-B8CF-43B9-AC54-2E1EEE4C1276}" srcOrd="1" destOrd="0" presId="urn:microsoft.com/office/officeart/2005/8/layout/vList6"/>
    <dgm:cxn modelId="{08FD60C8-2FD2-4AFD-98FC-C0FBE3F46C23}" type="presParOf" srcId="{43CE0F73-E3D7-41DD-AD29-C69BD4D46AE1}" destId="{0A257C70-B4A4-4132-934A-238752B4C801}" srcOrd="1" destOrd="0" presId="urn:microsoft.com/office/officeart/2005/8/layout/vList6"/>
    <dgm:cxn modelId="{8E9EC2DD-B90B-4213-9BB1-C61B84B6C5DE}" type="presParOf" srcId="{43CE0F73-E3D7-41DD-AD29-C69BD4D46AE1}" destId="{223DD8E5-15A3-4951-9926-847B928E7984}" srcOrd="2" destOrd="0" presId="urn:microsoft.com/office/officeart/2005/8/layout/vList6"/>
    <dgm:cxn modelId="{6676A6B9-25D4-43C4-A0DE-14949BB95089}" type="presParOf" srcId="{223DD8E5-15A3-4951-9926-847B928E7984}" destId="{6812620E-D12E-4962-9AF6-283FBABE268E}" srcOrd="0" destOrd="0" presId="urn:microsoft.com/office/officeart/2005/8/layout/vList6"/>
    <dgm:cxn modelId="{E6D2AE19-D618-485E-9EC2-B0512DF5CB40}" type="presParOf" srcId="{223DD8E5-15A3-4951-9926-847B928E7984}" destId="{1DBE0FDA-039D-428B-8C3E-A598FC49262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29/10/2015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6667B64-EE67-490A-A913-4F67CE4AAF30}" type="datetime1">
              <a:rPr lang="it-IT" smtClean="0"/>
              <a:t>29/10/2015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62EB-D1E5-4B7B-BC14-533A6D62D548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D025-F769-4950-BE66-9961816913C0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8D87-BA98-4046-82B2-85BA81778D08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4F627F-D9F8-468E-9196-2C4B28B32168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414-62DD-4507-A415-8CCC85AC4BDE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447B-C818-45D4-8419-4A920CDF4203}" type="datetime1">
              <a:rPr lang="it-IT" smtClean="0"/>
              <a:t>29/10/2015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321F-7DCA-4F94-B845-5D16717279D4}" type="datetime1">
              <a:rPr lang="it-IT" smtClean="0"/>
              <a:t>29/10/2015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8285-78BB-4F74-98FE-31C09E663A7F}" type="datetime1">
              <a:rPr lang="it-IT" smtClean="0"/>
              <a:t>29/10/2015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3399-6EAC-45E9-AC2C-41BBEBA35357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06D9-1466-4661-BEB9-7CAE65C724A9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526877-41A9-4465-B8F4-B5D26097D7DA}" type="datetime1">
              <a:rPr lang="it-IT" smtClean="0"/>
              <a:t>29/10/2015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Immobilizzazioni Immateriali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/>
              <a:t>Gaudenzio 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2015/2016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16578"/>
              </p:ext>
            </p:extLst>
          </p:nvPr>
        </p:nvGraphicFramePr>
        <p:xfrm>
          <a:off x="395536" y="1620168"/>
          <a:ext cx="835292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28192"/>
                <a:gridCol w="4680520"/>
              </a:tblGrid>
              <a:tr h="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Categoria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OIC 24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Art. 2424 c.c.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Condizione per l’Iscrizione nell’ATTIVO (SP)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Altre </a:t>
                      </a:r>
                      <a:r>
                        <a:rPr lang="it-IT" sz="2000" dirty="0" err="1" smtClean="0">
                          <a:latin typeface="Calibri" panose="020F0502020204030204" pitchFamily="34" charset="0"/>
                        </a:rPr>
                        <a:t>immobilizz</a:t>
                      </a: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. immateriali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7) Altre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Costi software;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Costi per migliorie e spese incrementative su beni di terzi;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Costi per il trasferimento e per il riposizionamento di cespiti;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Ecc.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86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 2), c.c., prevede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il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immobilizzazioni, materiali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immateriali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la cui utilizzazione è limitata nel tempo deve essere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sistematicamente </a:t>
            </a:r>
            <a:r>
              <a:rPr lang="it-IT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ammortizzato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ogni esercizio in relazione con la loro residua possibilità di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utilizzazione»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24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valore delle immobilizzazioni immateriali è rettificato dagli ammortamenti.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immobilizzazioni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immateriali sono ammortizzate sistematicamente e la quota di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ammortamento imputata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ciascun esercizio si riferisce alla ripartizione del costo sostenuto sull’intera durata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utilizzazione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39552" y="4941168"/>
            <a:ext cx="8136904" cy="1200329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</a:t>
            </a:r>
          </a:p>
          <a:p>
            <a:pPr algn="just"/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Costi della produzione</a:t>
            </a:r>
          </a:p>
          <a:p>
            <a:pPr algn="just"/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</a:p>
          <a:p>
            <a:pPr algn="just"/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10) a) Ammortamento delle immobilizzazioni  immateriali</a:t>
            </a:r>
            <a:endParaRPr lang="it-IT" alt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4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valore residuo di un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bene immateriale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presume pari a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zero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a meno che: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a) vi sia un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impegno da parte di terzi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ad acquistare il bene immateriale alla fine della sua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vita utile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 o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sia dimostrabile l’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esistenza di un mercato del bene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 quale trarre un valore oggettivo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permetta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effettuare una stima attendibile del valore realizzabile dalla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alienazione dell’attività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immateriale al termine della vita utile e:</a:t>
            </a:r>
          </a:p>
          <a:p>
            <a:pPr marL="268288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i. il valore residuo può essere determinato facendo riferimento a tale mercato; e</a:t>
            </a:r>
          </a:p>
          <a:p>
            <a:pPr marL="268288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ii. è probabile che tale mercato esisterà alla fine della vita utile dell’attività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valore residuo di un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onere pluriennale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sempre pari a 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zero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4258922"/>
              </p:ext>
            </p:extLst>
          </p:nvPr>
        </p:nvGraphicFramePr>
        <p:xfrm>
          <a:off x="899592" y="1700808"/>
          <a:ext cx="741682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744416"/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Posta di bilancio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Ammortamento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Costi di impianto e ampliamento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non superiore a 5 anni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Costi di sviluppo</a:t>
                      </a:r>
                      <a:endParaRPr lang="it-IT" sz="2000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non superiore a 5 anni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Brevetti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durata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legale (o periodo inferiore)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Dir.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di utilizzazione delle opere di ingegno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residua possibilità di utilizzazione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Concessioni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e licenze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residua possibilità di utilizzazione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Marchio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superiore a 20 anni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Avviamento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5 anni (</a:t>
                      </a:r>
                      <a:r>
                        <a:rPr lang="it-IT" sz="2000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massimo 10 anni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Immobilizzazioni in corso 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SI AMMORTIZZANO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83010" y="6002124"/>
            <a:ext cx="8309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I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vigore 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01.01.2016. Si applica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ai bilanci relativi agli esercizi finanziari aventi inizio a partire da quella data</a:t>
            </a:r>
          </a:p>
          <a:p>
            <a:pPr algn="just"/>
            <a:endParaRPr lang="it-IT" sz="1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3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Svalutazione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Art. 2426, c.c.: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l'immobilizzazione che, alla data della chiusura dell'esercizio, risulti durevolmente di valore inferiore a quello determinato secondo i numeri 1) e 2) deve essere iscritta a tale minore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valore. </a:t>
            </a:r>
            <a:r>
              <a:rPr 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Il minor valore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essere mantenuto nei successivi bilanci se sono venuti meno i motivi della rettifica effettuata, 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questa disposizione non si applica a rettifiche di valore relative </a:t>
            </a:r>
            <a:r>
              <a:rPr 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all'avviamento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OIC </a:t>
            </a:r>
            <a:r>
              <a:rPr lang="it-IT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9 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valore recuperabile di un’immobilizzazione è inferiore al suo valore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contabile l’immobilizzazione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rileva a tale minor valore. La differenza è imputata nel conto economico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come perdita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durevole di valore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755576" y="4941168"/>
            <a:ext cx="1512168" cy="760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recuperabile 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275856" y="4941168"/>
            <a:ext cx="1477767" cy="760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contabile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6" name="Mezza cornice 5"/>
          <p:cNvSpPr/>
          <p:nvPr/>
        </p:nvSpPr>
        <p:spPr>
          <a:xfrm rot="18973191">
            <a:off x="2639639" y="5045973"/>
            <a:ext cx="479122" cy="438463"/>
          </a:xfrm>
          <a:prstGeom prst="halfFrame">
            <a:avLst>
              <a:gd name="adj1" fmla="val 23705"/>
              <a:gd name="adj2" fmla="val 20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2" name="Freccia a destra con strisce 1"/>
          <p:cNvSpPr/>
          <p:nvPr/>
        </p:nvSpPr>
        <p:spPr>
          <a:xfrm>
            <a:off x="5076056" y="4869160"/>
            <a:ext cx="1512168" cy="86409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Calibri" panose="020F0502020204030204" pitchFamily="34" charset="0"/>
              </a:rPr>
              <a:t>PERDITA</a:t>
            </a:r>
          </a:p>
        </p:txBody>
      </p:sp>
      <p:sp>
        <p:nvSpPr>
          <p:cNvPr id="7" name="Ovale 6"/>
          <p:cNvSpPr/>
          <p:nvPr/>
        </p:nvSpPr>
        <p:spPr>
          <a:xfrm>
            <a:off x="6804248" y="4725144"/>
            <a:ext cx="1599084" cy="112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C.E.</a:t>
            </a:r>
          </a:p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B)10) c)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187624" y="636216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*La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disposizione entra in vigore il 01.01.2016 e si applica ai bilanci relativi agli esercizi finanziari aventi inizio a partire da quella 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data</a:t>
            </a:r>
            <a:endParaRPr lang="it-IT" sz="1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6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Rivalutazione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24 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immateriali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rivalutate solo nei casi in cui leggi speciali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richiedano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lo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permettano.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85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Immateriali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</a:p>
          <a:p>
            <a:pPr marL="268288" indent="-268288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24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immobilizzazioni immateriali sono normalmente caratterizzate dalla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mancanza di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tangibilità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Esse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costituite da costi che non esauriscono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loro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utilità in un solo periodo, ma manifestano i benefici economici lungo un arco temporale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più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costituite da: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ONERI PLURIENNALI</a:t>
            </a:r>
          </a:p>
          <a:p>
            <a:pPr algn="just"/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BENI IMMATERIALI</a:t>
            </a:r>
          </a:p>
          <a:p>
            <a:pPr algn="just"/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AVVIAMENTO</a:t>
            </a:r>
          </a:p>
          <a:p>
            <a:pPr algn="just"/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IMMOBILIZZAZIONI IMMATERIALI IN CORSO E ACCONTI.</a:t>
            </a:r>
          </a:p>
          <a:p>
            <a:pPr algn="just"/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 - Immobilizzazioni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immateriali capitalizzabili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8606641"/>
              </p:ext>
            </p:extLst>
          </p:nvPr>
        </p:nvGraphicFramePr>
        <p:xfrm>
          <a:off x="457200" y="1219200"/>
          <a:ext cx="8291513" cy="530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3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340768"/>
            <a:ext cx="7992888" cy="4154984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– STATO PATRIMONIALE	</a:t>
            </a:r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01.01.2016</a:t>
            </a:r>
          </a:p>
          <a:p>
            <a:pPr algn="l"/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B) Immobilizzazioni </a:t>
            </a:r>
          </a:p>
          <a:p>
            <a:pPr algn="l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I. Immateriali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costi di impianto e di ampliamento;</a:t>
            </a:r>
          </a:p>
          <a:p>
            <a:r>
              <a:rPr lang="it-IT" altLang="it-IT" sz="2400" dirty="0">
                <a:solidFill>
                  <a:srgbClr val="C00000"/>
                </a:solidFill>
                <a:latin typeface="Calibri" panose="020F0502020204030204" pitchFamily="34" charset="0"/>
              </a:rPr>
              <a:t>2) costi </a:t>
            </a:r>
            <a:r>
              <a:rPr lang="it-IT" alt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 sviluppo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it-IT" alt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 diritti di brevetto industriale e diritti di utilizzazione delle opere dell'ingegno;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4) concessioni, licenze, marchi e diritti simili;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avviamento;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6) immobilizzazioni in corso e acconti.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7)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altre.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it-IT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prevede che: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immobilizzazioni sono iscritte al </a:t>
            </a:r>
            <a:r>
              <a:rPr lang="it-IT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costo di acquisto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</a:rPr>
              <a:t>o </a:t>
            </a:r>
            <a:r>
              <a:rPr lang="it-IT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di produzione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Nel costo di acquisto si computano anche i costi accessori. Il costo di produzione comprende tutti i costi direttamente imputabili al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prodotto […];</a:t>
            </a:r>
            <a:endParaRPr lang="it-IT" sz="20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2) il costo delle immobilizzazioni, materiali e immateriali, la cui utilizzazione è limitata nel tempo deve essere sistematicamente </a:t>
            </a:r>
            <a:r>
              <a:rPr lang="it-IT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ammortizzato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in ogni esercizio in relazione con la loro residua possibilità di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utilizzazione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[…];</a:t>
            </a:r>
          </a:p>
          <a:p>
            <a:pPr marL="0" indent="0" algn="just">
              <a:buNone/>
            </a:pP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l'immobilizzazione che, alla data della chiusura dell'esercizio, risulti </a:t>
            </a:r>
            <a:r>
              <a:rPr lang="it-IT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durevolmente di valore inferiore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quello determinato secondo i numeri 1) e 2) deve essere iscritta a tale minore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valore. </a:t>
            </a:r>
            <a:r>
              <a:rPr lang="it-IT" sz="2000" i="1" u="sng" dirty="0" smtClean="0">
                <a:solidFill>
                  <a:srgbClr val="C00000"/>
                </a:solidFill>
                <a:latin typeface="Calibri" panose="020F0502020204030204" pitchFamily="34" charset="0"/>
              </a:rPr>
              <a:t>Il minor valore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essere mantenuto nei successivi bilanci se sono venuti meno i motivi della rettifica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effettuata; </a:t>
            </a:r>
            <a:r>
              <a:rPr lang="it-IT" sz="2000" i="1" u="sng" dirty="0" smtClean="0">
                <a:solidFill>
                  <a:srgbClr val="C00000"/>
                </a:solidFill>
                <a:latin typeface="Calibri" panose="020F0502020204030204" pitchFamily="34" charset="0"/>
              </a:rPr>
              <a:t>questa disposizione non si applica a rettifiche di valore relative all’avviamento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0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* La disposizione entra in vigore il 01.01.2016 e si applica ai bilanci relativi agli esercizi finanziari aventi inizio a partire da quella data</a:t>
            </a:r>
            <a:endParaRPr lang="it-IT" sz="1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4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19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19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c.c.</a:t>
            </a:r>
            <a:r>
              <a:rPr lang="it-IT" sz="1900" i="1" dirty="0">
                <a:solidFill>
                  <a:srgbClr val="C00000"/>
                </a:solidFill>
                <a:latin typeface="Calibri" panose="020F0502020204030204" pitchFamily="34" charset="0"/>
              </a:rPr>
              <a:t> *</a:t>
            </a:r>
            <a:r>
              <a:rPr lang="it-IT" sz="19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prevede che:</a:t>
            </a: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</a:rPr>
              <a:t>costi di impianto e di ampliamento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i 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</a:rPr>
              <a:t>costi di sviluppo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aventi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utilità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pluriennale possono essere iscritti nell'attivo con il consenso, ove esistente, del collegio sindacale. I costi di impianto e ampliamento devono essere ammortizzati entro un periodo non superiore a cinque anni. I costi di sviluppo sono ammortizzati secondo la loro vita utile; nei casi eccezionali in cui non </a:t>
            </a:r>
            <a:r>
              <a:rPr lang="it-IT" sz="1900" i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e'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possibile stimarne attendibilmente la vita utile, sono ammortizzati entro un periodo non superiore a cinque anni. </a:t>
            </a:r>
            <a:r>
              <a:rPr lang="it-IT" sz="1900" i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Fino a che l'ammortamento dei costi di impianto e ampliamento e di sviluppo non </a:t>
            </a:r>
            <a:r>
              <a:rPr lang="it-IT" sz="1900" i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1900" i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completato possono essere distribuiti dividendi solo se residuano riserve disponibili sufficienti a coprire l'ammontare dei costi non ammortizzati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6) 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</a:rPr>
              <a:t>l'avviamento</a:t>
            </a:r>
            <a:r>
              <a:rPr lang="it-IT" sz="1900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iscritto nell'attivo con il consenso, ove esistente, del collegio sindacale, se acquisito a titolo oneroso, nei limiti del costo per esso sostenuto. L'ammortamento dell'avviamento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effettuato secondo la sua vita utile; nei casi eccezionali in cui non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possibile stimarne attendibilmente la vita utile,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ammortizzato entro un periodo non superiore a </a:t>
            </a:r>
            <a:r>
              <a:rPr lang="it-IT" sz="19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dieci anni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Nella nota integrativa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19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fornita una spiegazione del periodo di ammortamento dell'avviamento» </a:t>
            </a:r>
            <a:r>
              <a:rPr lang="it-IT" sz="19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1800" i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1800" i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500" dirty="0">
                <a:solidFill>
                  <a:srgbClr val="C00000"/>
                </a:solidFill>
                <a:latin typeface="Calibri" panose="020F0502020204030204" pitchFamily="34" charset="0"/>
              </a:rPr>
              <a:t>* La disposizione entra in vigore il 01.01.2016 e si applica ai bilanci relativi agli esercizi finanziari aventi inizio a partire da quella data</a:t>
            </a:r>
            <a:endParaRPr lang="it-IT" sz="15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51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6110"/>
              </p:ext>
            </p:extLst>
          </p:nvPr>
        </p:nvGraphicFramePr>
        <p:xfrm>
          <a:off x="395536" y="1556792"/>
          <a:ext cx="8496944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664296"/>
                <a:gridCol w="4176464"/>
              </a:tblGrid>
              <a:tr h="413008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Categoria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OIC 24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Art. 2424 c.c.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Condizione per l’Iscrizione nell’ATTIVO (SP)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Oneri pluriennali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AutoNum type="arabicParenR"/>
                      </a:pPr>
                      <a:r>
                        <a:rPr kumimoji="0" lang="it-IT" sz="2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Costi di impianto e di ampliamento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arenR"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 Costi di sviluppo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utilità futura;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correlazione oggettiva con i relativi benefici futuri di cui godrà la società;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stimabile con ragionevole certezza la loro recuperabilità. 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Beni immateriali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3) Concessioni, licenze, marchi e diritti simili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4) Dir. di brevetto industriale e dir. di utilizzazione delle opere dell’ingegno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individualmente identificabili;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costo stimabile con sufficiente attendibilità.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23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67942"/>
              </p:ext>
            </p:extLst>
          </p:nvPr>
        </p:nvGraphicFramePr>
        <p:xfrm>
          <a:off x="395536" y="1340768"/>
          <a:ext cx="835292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28192"/>
                <a:gridCol w="4680520"/>
              </a:tblGrid>
              <a:tr h="226824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Categoria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OIC 24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Art. 2424 c.c.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Condizione per l’Iscrizione nell’ATTIVO (SP)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Avviamento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5) Avviamento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acquisito a titolo oneroso;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valore quantificabile in quanto incluso nel corrispettivo pagato;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costituito all’origine da oneri e costi ad utilità differita nel tempo;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 principio della recuperabilità del relativo costo.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Immobilizzazioni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in corso e acconti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6)Immobilizz. in corso e acconti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I valori iscritti rimangono esposti al costo storico fino a quando non sia stata acquisita la titolarità del diritto o non sia stato completato il progetto. In quel momento, tali valori sono riclassificati alle rispettive voci di competenza delle immobilizzazioni Immateriali.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44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500</TotalTime>
  <Words>1306</Words>
  <Application>Microsoft Office PowerPoint</Application>
  <PresentationFormat>Presentazione su schermo (4:3)</PresentationFormat>
  <Paragraphs>156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Bookman Old Style</vt:lpstr>
      <vt:lpstr>Calibri</vt:lpstr>
      <vt:lpstr>Gill Sans MT</vt:lpstr>
      <vt:lpstr>Wingdings</vt:lpstr>
      <vt:lpstr>Wingdings 3</vt:lpstr>
      <vt:lpstr>Satellite</vt:lpstr>
      <vt:lpstr>Immobilizzazioni Immateriali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 </dc:title>
  <dc:creator>giulia barletta</dc:creator>
  <cp:lastModifiedBy>Gaudenzio Albertinazzi</cp:lastModifiedBy>
  <cp:revision>70</cp:revision>
  <dcterms:created xsi:type="dcterms:W3CDTF">2015-02-05T16:32:32Z</dcterms:created>
  <dcterms:modified xsi:type="dcterms:W3CDTF">2015-10-29T07:46:41Z</dcterms:modified>
</cp:coreProperties>
</file>