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71" r:id="rId4"/>
    <p:sldId id="302" r:id="rId5"/>
    <p:sldId id="306" r:id="rId6"/>
    <p:sldId id="307" r:id="rId7"/>
    <p:sldId id="303" r:id="rId8"/>
    <p:sldId id="280" r:id="rId9"/>
    <p:sldId id="304" r:id="rId10"/>
    <p:sldId id="290" r:id="rId11"/>
    <p:sldId id="305" r:id="rId12"/>
    <p:sldId id="295" r:id="rId13"/>
    <p:sldId id="308" r:id="rId14"/>
    <p:sldId id="30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55" autoAdjust="0"/>
  </p:normalViewPr>
  <p:slideViewPr>
    <p:cSldViewPr>
      <p:cViewPr varScale="1">
        <p:scale>
          <a:sx n="70" d="100"/>
          <a:sy n="70" d="100"/>
        </p:scale>
        <p:origin x="5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9303C0-EC69-45C1-8EE1-974FB7446E2F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E443F753-8E0D-427A-933E-1D73454BAED9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Probabile </a:t>
          </a:r>
          <a:endParaRPr lang="it-IT" sz="2200" dirty="0">
            <a:latin typeface="Calibri" panose="020F0502020204030204" pitchFamily="34" charset="0"/>
          </a:endParaRPr>
        </a:p>
      </dgm:t>
    </dgm:pt>
    <dgm:pt modelId="{DFE73FB5-0A15-4D36-B890-21369647E9B2}" type="parTrans" cxnId="{3F2EE620-FB62-41F2-9EE2-F64528019890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A8854370-BFB3-452D-822C-2F5FEF48AD3F}" type="sibTrans" cxnId="{3F2EE620-FB62-41F2-9EE2-F64528019890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3B6D67CB-3134-4030-BB56-0B793EAC441A}">
      <dgm:prSet phldrT="[Testo]" custT="1"/>
      <dgm:spPr/>
      <dgm:t>
        <a:bodyPr/>
        <a:lstStyle/>
        <a:p>
          <a:pPr algn="l"/>
          <a:r>
            <a:rPr lang="it-IT" sz="1800" dirty="0" smtClean="0">
              <a:latin typeface="Calibri" panose="020F0502020204030204" pitchFamily="34" charset="0"/>
            </a:rPr>
            <a:t>il suo accadimento è ritenuto più verosimile, piuttosto che il contrario (non meramente eventuale)   </a:t>
          </a:r>
          <a:endParaRPr lang="it-IT" sz="1800" dirty="0">
            <a:latin typeface="Calibri" panose="020F0502020204030204" pitchFamily="34" charset="0"/>
          </a:endParaRPr>
        </a:p>
      </dgm:t>
    </dgm:pt>
    <dgm:pt modelId="{2B2E59E6-9ACA-4438-A7AF-79175C989100}" type="parTrans" cxnId="{615BCDF4-0DCC-4902-B429-BE0DCAA83876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217BAC39-2F2A-4CA3-AFA6-88C3AA5B4979}" type="sibTrans" cxnId="{615BCDF4-0DCC-4902-B429-BE0DCAA83876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4742C403-308F-413D-8F53-8C766C49D1F7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Possibile               </a:t>
          </a:r>
          <a:endParaRPr lang="it-IT" sz="2200" dirty="0">
            <a:latin typeface="Calibri" panose="020F0502020204030204" pitchFamily="34" charset="0"/>
          </a:endParaRPr>
        </a:p>
      </dgm:t>
    </dgm:pt>
    <dgm:pt modelId="{C98B545E-C22E-4B8C-804E-952486264126}" type="parTrans" cxnId="{0035C2D0-A0C9-43FF-A412-AF3CABF79F6D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738F93F2-1453-4385-B077-E5C3B795796A}" type="sibTrans" cxnId="{0035C2D0-A0C9-43FF-A412-AF3CABF79F6D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18873E52-B4B3-4FEC-B9F4-9242607D544F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dipende da un’eventualità che può o meno verificarsi; il grado di accadimento dell’evento futuro è inferiore al probabile   </a:t>
          </a:r>
          <a:endParaRPr lang="it-IT" sz="1800" dirty="0">
            <a:latin typeface="Calibri" panose="020F0502020204030204" pitchFamily="34" charset="0"/>
          </a:endParaRPr>
        </a:p>
      </dgm:t>
    </dgm:pt>
    <dgm:pt modelId="{4F957BDD-D002-4F69-BF91-88675717DC68}" type="parTrans" cxnId="{6547F777-FB20-45F7-A9A9-B272F14E3217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120C6840-F624-453F-8F38-B8E2729A03F6}" type="sibTrans" cxnId="{6547F777-FB20-45F7-A9A9-B272F14E3217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F204D207-43F0-4BEC-944C-B7117C7DD00F}">
      <dgm:prSet phldrT="[Testo]" custT="1"/>
      <dgm:spPr/>
      <dgm:t>
        <a:bodyPr/>
        <a:lstStyle/>
        <a:p>
          <a:r>
            <a:rPr lang="it-IT" sz="2200" dirty="0" smtClean="0">
              <a:latin typeface="Calibri" panose="020F0502020204030204" pitchFamily="34" charset="0"/>
            </a:rPr>
            <a:t>Remoto          </a:t>
          </a:r>
          <a:endParaRPr lang="it-IT" sz="2200" dirty="0">
            <a:latin typeface="Calibri" panose="020F0502020204030204" pitchFamily="34" charset="0"/>
          </a:endParaRPr>
        </a:p>
      </dgm:t>
    </dgm:pt>
    <dgm:pt modelId="{E4897B88-AB10-4009-807A-4516E74B1862}" type="parTrans" cxnId="{47705E3E-2888-47B8-8D64-72802CFB40B0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5D4802BB-9E4F-4B06-A9BA-0F64D3FCE066}" type="sibTrans" cxnId="{47705E3E-2888-47B8-8D64-72802CFB40B0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A2924854-161E-48E0-A196-6C073F77FD19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ha scarsissime possibilità di verificarsi; ossia, potrà accadere solo in situazioni eccezionali</a:t>
          </a:r>
          <a:endParaRPr lang="it-IT" sz="1800" dirty="0">
            <a:latin typeface="Calibri" panose="020F0502020204030204" pitchFamily="34" charset="0"/>
          </a:endParaRPr>
        </a:p>
      </dgm:t>
    </dgm:pt>
    <dgm:pt modelId="{CAC75D68-B923-476B-A512-6618373288BF}" type="parTrans" cxnId="{F2B4CD79-4A05-450C-AD5C-E75FC5805E97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995A11DB-3F1E-47D8-9F69-3652A607A916}" type="sibTrans" cxnId="{F2B4CD79-4A05-450C-AD5C-E75FC5805E97}">
      <dgm:prSet/>
      <dgm:spPr/>
      <dgm:t>
        <a:bodyPr/>
        <a:lstStyle/>
        <a:p>
          <a:endParaRPr lang="it-IT" sz="2200">
            <a:latin typeface="Calibri" panose="020F0502020204030204" pitchFamily="34" charset="0"/>
          </a:endParaRPr>
        </a:p>
      </dgm:t>
    </dgm:pt>
    <dgm:pt modelId="{D00B4E86-6C9B-469F-862C-3C83524784EA}" type="pres">
      <dgm:prSet presAssocID="{7E9303C0-EC69-45C1-8EE1-974FB7446E2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EDFF6A6-02B5-45F5-ABCF-50D15165D61D}" type="pres">
      <dgm:prSet presAssocID="{E443F753-8E0D-427A-933E-1D73454BAED9}" presName="circle1" presStyleLbl="node1" presStyleIdx="0" presStyleCnt="3" custScaleX="52918" custScaleY="84187" custLinFactNeighborX="24199" custLinFactNeighborY="15754"/>
      <dgm:spPr/>
    </dgm:pt>
    <dgm:pt modelId="{FE4B7D6C-1CA8-40C6-AC23-7F8EDF4C765B}" type="pres">
      <dgm:prSet presAssocID="{E443F753-8E0D-427A-933E-1D73454BAED9}" presName="space" presStyleCnt="0"/>
      <dgm:spPr/>
    </dgm:pt>
    <dgm:pt modelId="{224DA9BF-679A-4224-B0F7-2AA5A9AA20C2}" type="pres">
      <dgm:prSet presAssocID="{E443F753-8E0D-427A-933E-1D73454BAED9}" presName="rect1" presStyleLbl="alignAcc1" presStyleIdx="0" presStyleCnt="3"/>
      <dgm:spPr/>
      <dgm:t>
        <a:bodyPr/>
        <a:lstStyle/>
        <a:p>
          <a:endParaRPr lang="it-IT"/>
        </a:p>
      </dgm:t>
    </dgm:pt>
    <dgm:pt modelId="{6B313E13-4C55-42CA-9F9E-22A8C6A1A688}" type="pres">
      <dgm:prSet presAssocID="{4742C403-308F-413D-8F53-8C766C49D1F7}" presName="vertSpace2" presStyleLbl="node1" presStyleIdx="0" presStyleCnt="3"/>
      <dgm:spPr/>
    </dgm:pt>
    <dgm:pt modelId="{DFA8B6DC-707E-415D-A244-07215AA76639}" type="pres">
      <dgm:prSet presAssocID="{4742C403-308F-413D-8F53-8C766C49D1F7}" presName="circle2" presStyleLbl="node1" presStyleIdx="1" presStyleCnt="3" custScaleX="65453" custScaleY="90477" custLinFactNeighborX="17631" custLinFactNeighborY="15259"/>
      <dgm:spPr/>
    </dgm:pt>
    <dgm:pt modelId="{C3E4A44E-6AFD-4470-A1DA-2C76F4DE738C}" type="pres">
      <dgm:prSet presAssocID="{4742C403-308F-413D-8F53-8C766C49D1F7}" presName="rect2" presStyleLbl="alignAcc1" presStyleIdx="1" presStyleCnt="3"/>
      <dgm:spPr/>
      <dgm:t>
        <a:bodyPr/>
        <a:lstStyle/>
        <a:p>
          <a:endParaRPr lang="it-IT"/>
        </a:p>
      </dgm:t>
    </dgm:pt>
    <dgm:pt modelId="{5F1F468E-DF6B-47E0-AB9B-131EF2A43FA7}" type="pres">
      <dgm:prSet presAssocID="{F204D207-43F0-4BEC-944C-B7117C7DD00F}" presName="vertSpace3" presStyleLbl="node1" presStyleIdx="1" presStyleCnt="3"/>
      <dgm:spPr/>
    </dgm:pt>
    <dgm:pt modelId="{0823EF41-4560-4DAC-9402-B13159C49A70}" type="pres">
      <dgm:prSet presAssocID="{F204D207-43F0-4BEC-944C-B7117C7DD00F}" presName="circle3" presStyleLbl="node1" presStyleIdx="2" presStyleCnt="3" custScaleY="100476" custLinFactNeighborX="1032" custLinFactNeighborY="-3835"/>
      <dgm:spPr/>
    </dgm:pt>
    <dgm:pt modelId="{254A5849-13AC-49A6-8181-ACC6E3FFE94D}" type="pres">
      <dgm:prSet presAssocID="{F204D207-43F0-4BEC-944C-B7117C7DD00F}" presName="rect3" presStyleLbl="alignAcc1" presStyleIdx="2" presStyleCnt="3"/>
      <dgm:spPr/>
      <dgm:t>
        <a:bodyPr/>
        <a:lstStyle/>
        <a:p>
          <a:endParaRPr lang="it-IT"/>
        </a:p>
      </dgm:t>
    </dgm:pt>
    <dgm:pt modelId="{E749D59C-A59F-42B4-8ADA-86AD59F7AFC3}" type="pres">
      <dgm:prSet presAssocID="{E443F753-8E0D-427A-933E-1D73454BAED9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E09DCB-E3E6-4FC2-A92C-5B297D3C1C4E}" type="pres">
      <dgm:prSet presAssocID="{E443F753-8E0D-427A-933E-1D73454BAED9}" presName="rect1ChTx" presStyleLbl="alignAcc1" presStyleIdx="2" presStyleCnt="3" custScaleX="142670" custLinFactNeighborX="-138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33CEB0-0365-454D-BABC-2D7B861A07E7}" type="pres">
      <dgm:prSet presAssocID="{4742C403-308F-413D-8F53-8C766C49D1F7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6CD08A-980C-4BD4-A239-8CE8D311CBF1}" type="pres">
      <dgm:prSet presAssocID="{4742C403-308F-413D-8F53-8C766C49D1F7}" presName="rect2ChTx" presStyleLbl="alignAcc1" presStyleIdx="2" presStyleCnt="3" custScaleX="134908" custLinFactNeighborX="-184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B5D759-2696-463B-8380-5759B6ECB852}" type="pres">
      <dgm:prSet presAssocID="{F204D207-43F0-4BEC-944C-B7117C7DD00F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BDE21C-FF1A-4BC4-A8D7-56B8DF923BD3}" type="pres">
      <dgm:prSet presAssocID="{F204D207-43F0-4BEC-944C-B7117C7DD00F}" presName="rect3ChTx" presStyleLbl="alignAcc1" presStyleIdx="2" presStyleCnt="3" custScaleX="134908" custLinFactNeighborX="-184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762C86A-8145-4EEB-9915-229900B278E5}" type="presOf" srcId="{F204D207-43F0-4BEC-944C-B7117C7DD00F}" destId="{0DB5D759-2696-463B-8380-5759B6ECB852}" srcOrd="1" destOrd="0" presId="urn:microsoft.com/office/officeart/2005/8/layout/target3"/>
    <dgm:cxn modelId="{F2B4CD79-4A05-450C-AD5C-E75FC5805E97}" srcId="{F204D207-43F0-4BEC-944C-B7117C7DD00F}" destId="{A2924854-161E-48E0-A196-6C073F77FD19}" srcOrd="0" destOrd="0" parTransId="{CAC75D68-B923-476B-A512-6618373288BF}" sibTransId="{995A11DB-3F1E-47D8-9F69-3652A607A916}"/>
    <dgm:cxn modelId="{09EA6014-6D0C-4EC8-B2D7-81D968DF5E62}" type="presOf" srcId="{18873E52-B4B3-4FEC-B9F4-9242607D544F}" destId="{6D6CD08A-980C-4BD4-A239-8CE8D311CBF1}" srcOrd="0" destOrd="0" presId="urn:microsoft.com/office/officeart/2005/8/layout/target3"/>
    <dgm:cxn modelId="{6547F777-FB20-45F7-A9A9-B272F14E3217}" srcId="{4742C403-308F-413D-8F53-8C766C49D1F7}" destId="{18873E52-B4B3-4FEC-B9F4-9242607D544F}" srcOrd="0" destOrd="0" parTransId="{4F957BDD-D002-4F69-BF91-88675717DC68}" sibTransId="{120C6840-F624-453F-8F38-B8E2729A03F6}"/>
    <dgm:cxn modelId="{B8ABB9AE-7492-4426-9054-7EDA0AB7AA09}" type="presOf" srcId="{F204D207-43F0-4BEC-944C-B7117C7DD00F}" destId="{254A5849-13AC-49A6-8181-ACC6E3FFE94D}" srcOrd="0" destOrd="0" presId="urn:microsoft.com/office/officeart/2005/8/layout/target3"/>
    <dgm:cxn modelId="{47705E3E-2888-47B8-8D64-72802CFB40B0}" srcId="{7E9303C0-EC69-45C1-8EE1-974FB7446E2F}" destId="{F204D207-43F0-4BEC-944C-B7117C7DD00F}" srcOrd="2" destOrd="0" parTransId="{E4897B88-AB10-4009-807A-4516E74B1862}" sibTransId="{5D4802BB-9E4F-4B06-A9BA-0F64D3FCE066}"/>
    <dgm:cxn modelId="{E8EAA942-C656-41CB-959D-F45028744BF0}" type="presOf" srcId="{4742C403-308F-413D-8F53-8C766C49D1F7}" destId="{0433CEB0-0365-454D-BABC-2D7B861A07E7}" srcOrd="1" destOrd="0" presId="urn:microsoft.com/office/officeart/2005/8/layout/target3"/>
    <dgm:cxn modelId="{7190C7B4-5679-4F9E-920E-2BC1E249A0A5}" type="presOf" srcId="{3B6D67CB-3134-4030-BB56-0B793EAC441A}" destId="{3CE09DCB-E3E6-4FC2-A92C-5B297D3C1C4E}" srcOrd="0" destOrd="0" presId="urn:microsoft.com/office/officeart/2005/8/layout/target3"/>
    <dgm:cxn modelId="{B7CF7BD3-633A-472F-9AAC-3061A666F83B}" type="presOf" srcId="{4742C403-308F-413D-8F53-8C766C49D1F7}" destId="{C3E4A44E-6AFD-4470-A1DA-2C76F4DE738C}" srcOrd="0" destOrd="0" presId="urn:microsoft.com/office/officeart/2005/8/layout/target3"/>
    <dgm:cxn modelId="{EA0D4D90-6B4F-45CA-9111-E9166645AD91}" type="presOf" srcId="{E443F753-8E0D-427A-933E-1D73454BAED9}" destId="{E749D59C-A59F-42B4-8ADA-86AD59F7AFC3}" srcOrd="1" destOrd="0" presId="urn:microsoft.com/office/officeart/2005/8/layout/target3"/>
    <dgm:cxn modelId="{47FD9401-A3B8-4D7B-948A-D72BEEB35987}" type="presOf" srcId="{E443F753-8E0D-427A-933E-1D73454BAED9}" destId="{224DA9BF-679A-4224-B0F7-2AA5A9AA20C2}" srcOrd="0" destOrd="0" presId="urn:microsoft.com/office/officeart/2005/8/layout/target3"/>
    <dgm:cxn modelId="{615BCDF4-0DCC-4902-B429-BE0DCAA83876}" srcId="{E443F753-8E0D-427A-933E-1D73454BAED9}" destId="{3B6D67CB-3134-4030-BB56-0B793EAC441A}" srcOrd="0" destOrd="0" parTransId="{2B2E59E6-9ACA-4438-A7AF-79175C989100}" sibTransId="{217BAC39-2F2A-4CA3-AFA6-88C3AA5B4979}"/>
    <dgm:cxn modelId="{DA0CC2D8-FB2C-4565-809D-792107D404AF}" type="presOf" srcId="{7E9303C0-EC69-45C1-8EE1-974FB7446E2F}" destId="{D00B4E86-6C9B-469F-862C-3C83524784EA}" srcOrd="0" destOrd="0" presId="urn:microsoft.com/office/officeart/2005/8/layout/target3"/>
    <dgm:cxn modelId="{3F2EE620-FB62-41F2-9EE2-F64528019890}" srcId="{7E9303C0-EC69-45C1-8EE1-974FB7446E2F}" destId="{E443F753-8E0D-427A-933E-1D73454BAED9}" srcOrd="0" destOrd="0" parTransId="{DFE73FB5-0A15-4D36-B890-21369647E9B2}" sibTransId="{A8854370-BFB3-452D-822C-2F5FEF48AD3F}"/>
    <dgm:cxn modelId="{3BBAB095-22AB-49B9-B776-1AD1805FC9BD}" type="presOf" srcId="{A2924854-161E-48E0-A196-6C073F77FD19}" destId="{65BDE21C-FF1A-4BC4-A8D7-56B8DF923BD3}" srcOrd="0" destOrd="0" presId="urn:microsoft.com/office/officeart/2005/8/layout/target3"/>
    <dgm:cxn modelId="{0035C2D0-A0C9-43FF-A412-AF3CABF79F6D}" srcId="{7E9303C0-EC69-45C1-8EE1-974FB7446E2F}" destId="{4742C403-308F-413D-8F53-8C766C49D1F7}" srcOrd="1" destOrd="0" parTransId="{C98B545E-C22E-4B8C-804E-952486264126}" sibTransId="{738F93F2-1453-4385-B077-E5C3B795796A}"/>
    <dgm:cxn modelId="{E71B2804-E694-403D-BDFA-5146E6E16490}" type="presParOf" srcId="{D00B4E86-6C9B-469F-862C-3C83524784EA}" destId="{AEDFF6A6-02B5-45F5-ABCF-50D15165D61D}" srcOrd="0" destOrd="0" presId="urn:microsoft.com/office/officeart/2005/8/layout/target3"/>
    <dgm:cxn modelId="{B40A4F3D-449A-43D7-B54A-AB68F4EE34AA}" type="presParOf" srcId="{D00B4E86-6C9B-469F-862C-3C83524784EA}" destId="{FE4B7D6C-1CA8-40C6-AC23-7F8EDF4C765B}" srcOrd="1" destOrd="0" presId="urn:microsoft.com/office/officeart/2005/8/layout/target3"/>
    <dgm:cxn modelId="{2E4CB396-881E-469C-B819-4A94446A4666}" type="presParOf" srcId="{D00B4E86-6C9B-469F-862C-3C83524784EA}" destId="{224DA9BF-679A-4224-B0F7-2AA5A9AA20C2}" srcOrd="2" destOrd="0" presId="urn:microsoft.com/office/officeart/2005/8/layout/target3"/>
    <dgm:cxn modelId="{36DCB8BA-8125-4A4B-851B-FFF36892E337}" type="presParOf" srcId="{D00B4E86-6C9B-469F-862C-3C83524784EA}" destId="{6B313E13-4C55-42CA-9F9E-22A8C6A1A688}" srcOrd="3" destOrd="0" presId="urn:microsoft.com/office/officeart/2005/8/layout/target3"/>
    <dgm:cxn modelId="{60C28A9E-22B4-4474-AECB-C5B1D2A46605}" type="presParOf" srcId="{D00B4E86-6C9B-469F-862C-3C83524784EA}" destId="{DFA8B6DC-707E-415D-A244-07215AA76639}" srcOrd="4" destOrd="0" presId="urn:microsoft.com/office/officeart/2005/8/layout/target3"/>
    <dgm:cxn modelId="{B963CB39-FFF0-4EF5-8C61-8A9B080A7482}" type="presParOf" srcId="{D00B4E86-6C9B-469F-862C-3C83524784EA}" destId="{C3E4A44E-6AFD-4470-A1DA-2C76F4DE738C}" srcOrd="5" destOrd="0" presId="urn:microsoft.com/office/officeart/2005/8/layout/target3"/>
    <dgm:cxn modelId="{E7C4353B-F082-4C37-9CDC-BDC43EB1DC8B}" type="presParOf" srcId="{D00B4E86-6C9B-469F-862C-3C83524784EA}" destId="{5F1F468E-DF6B-47E0-AB9B-131EF2A43FA7}" srcOrd="6" destOrd="0" presId="urn:microsoft.com/office/officeart/2005/8/layout/target3"/>
    <dgm:cxn modelId="{8FF16203-380F-4658-BB29-D1028E4ADFA3}" type="presParOf" srcId="{D00B4E86-6C9B-469F-862C-3C83524784EA}" destId="{0823EF41-4560-4DAC-9402-B13159C49A70}" srcOrd="7" destOrd="0" presId="urn:microsoft.com/office/officeart/2005/8/layout/target3"/>
    <dgm:cxn modelId="{ABAA73E2-CF1E-4AA2-9937-AD70D3470AE9}" type="presParOf" srcId="{D00B4E86-6C9B-469F-862C-3C83524784EA}" destId="{254A5849-13AC-49A6-8181-ACC6E3FFE94D}" srcOrd="8" destOrd="0" presId="urn:microsoft.com/office/officeart/2005/8/layout/target3"/>
    <dgm:cxn modelId="{8B4CB0B6-ED4B-4976-AB84-8B22131A868B}" type="presParOf" srcId="{D00B4E86-6C9B-469F-862C-3C83524784EA}" destId="{E749D59C-A59F-42B4-8ADA-86AD59F7AFC3}" srcOrd="9" destOrd="0" presId="urn:microsoft.com/office/officeart/2005/8/layout/target3"/>
    <dgm:cxn modelId="{A13CC3F0-0817-4A87-BD5E-E779DE3662FB}" type="presParOf" srcId="{D00B4E86-6C9B-469F-862C-3C83524784EA}" destId="{3CE09DCB-E3E6-4FC2-A92C-5B297D3C1C4E}" srcOrd="10" destOrd="0" presId="urn:microsoft.com/office/officeart/2005/8/layout/target3"/>
    <dgm:cxn modelId="{F15CE564-5A50-4607-A542-86D18E28E24E}" type="presParOf" srcId="{D00B4E86-6C9B-469F-862C-3C83524784EA}" destId="{0433CEB0-0365-454D-BABC-2D7B861A07E7}" srcOrd="11" destOrd="0" presId="urn:microsoft.com/office/officeart/2005/8/layout/target3"/>
    <dgm:cxn modelId="{7B0B9106-C884-4AE9-88CE-A6EC24E990BE}" type="presParOf" srcId="{D00B4E86-6C9B-469F-862C-3C83524784EA}" destId="{6D6CD08A-980C-4BD4-A239-8CE8D311CBF1}" srcOrd="12" destOrd="0" presId="urn:microsoft.com/office/officeart/2005/8/layout/target3"/>
    <dgm:cxn modelId="{B16E9D81-9180-450A-BBC9-39D107776212}" type="presParOf" srcId="{D00B4E86-6C9B-469F-862C-3C83524784EA}" destId="{0DB5D759-2696-463B-8380-5759B6ECB852}" srcOrd="13" destOrd="0" presId="urn:microsoft.com/office/officeart/2005/8/layout/target3"/>
    <dgm:cxn modelId="{103663AB-2508-43DF-9824-0137E0D4DC94}" type="presParOf" srcId="{D00B4E86-6C9B-469F-862C-3C83524784EA}" destId="{65BDE21C-FF1A-4BC4-A8D7-56B8DF923BD3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6667B64-EE67-490A-A913-4F67CE4AAF30}" type="datetime1">
              <a:rPr lang="it-IT" smtClean="0"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62EB-D1E5-4B7B-BC14-533A6D62D54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D025-F769-4950-BE66-9961816913C0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8D87-BA98-4046-82B2-85BA81778D0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84F627F-D9F8-468E-9196-2C4B28B3216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414-62DD-4507-A415-8CCC85AC4BDE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447B-C818-45D4-8419-4A920CDF4203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321F-7DCA-4F94-B845-5D16717279D4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8285-78BB-4F74-98FE-31C09E663A7F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3399-6EAC-45E9-AC2C-41BBEBA35357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06D9-1466-4661-BEB9-7CAE65C724A9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526877-41A9-4465-B8F4-B5D26097D7DA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</a:rPr>
              <a:t>Fondi e Debiti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/>
              <a:t>Gaudenzio </a:t>
            </a:r>
            <a:r>
              <a:rPr lang="it-IT" dirty="0" err="1"/>
              <a:t>Albertinazzi</a:t>
            </a:r>
            <a:endParaRPr lang="it-IT"/>
          </a:p>
          <a:p>
            <a:pPr algn="ctr"/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>
                <a:solidFill>
                  <a:srgbClr val="C00000"/>
                </a:solidFill>
              </a:rPr>
              <a:t>C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Fondi oneri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riferiscono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costi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spese 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perdite di competenza dell’esercizio per obbligazioni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già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assunte alla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data di bilancio o per altri eventi già verificatisi alla stessa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data, ma non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ancora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definiti esattamente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nell’ammontare o nella data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estinzione. Si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tratta quindi </a:t>
            </a:r>
            <a:r>
              <a:rPr 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passività stimate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avranno manifestazione numeraria negli esercizi successivi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 Fondi Oneri: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manutenzione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ciclica;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garanzia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prodotti;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indennità suppletiva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clientela;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beni gratuitamente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devolvibili;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prepensionamento 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ristrutturazioni;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10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68762"/>
              </p:ext>
            </p:extLst>
          </p:nvPr>
        </p:nvGraphicFramePr>
        <p:xfrm>
          <a:off x="763042" y="5732933"/>
          <a:ext cx="7416800" cy="360363"/>
        </p:xfrm>
        <a:graphic>
          <a:graphicData uri="http://schemas.openxmlformats.org/drawingml/2006/table">
            <a:tbl>
              <a:tblPr/>
              <a:tblGrid>
                <a:gridCol w="2944862"/>
                <a:gridCol w="432048"/>
                <a:gridCol w="2455565"/>
                <a:gridCol w="792162"/>
                <a:gridCol w="7921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B) 13) Altri accantonamenti (CE)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   a</a:t>
                      </a:r>
                    </a:p>
                  </a:txBody>
                  <a:tcPr marT="4571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      B) 3) Fondo oneri (SP)</a:t>
                      </a:r>
                    </a:p>
                  </a:txBody>
                  <a:tcPr marT="4571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06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Fondi rischi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Accolgono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accantonamenti per passività potenziali ossia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connesse a: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situazioni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già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esistenti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uno stato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incertezza dipendente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eventi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futuri. </a:t>
            </a:r>
          </a:p>
          <a:p>
            <a:pPr algn="just">
              <a:buFontTx/>
              <a:buChar char="-"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Esempi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Fondi rischi: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cause passive;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inosservanza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una clausola contrattuale o di una norma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legge;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rischi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assicurati;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  <p:graphicFrame>
        <p:nvGraphicFramePr>
          <p:cNvPr id="10" name="Group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06474"/>
              </p:ext>
            </p:extLst>
          </p:nvPr>
        </p:nvGraphicFramePr>
        <p:xfrm>
          <a:off x="683568" y="5013176"/>
          <a:ext cx="7416800" cy="360363"/>
        </p:xfrm>
        <a:graphic>
          <a:graphicData uri="http://schemas.openxmlformats.org/drawingml/2006/table">
            <a:tbl>
              <a:tblPr/>
              <a:tblGrid>
                <a:gridCol w="3312368"/>
                <a:gridCol w="288032"/>
                <a:gridCol w="2232075"/>
                <a:gridCol w="792162"/>
                <a:gridCol w="7921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B) 12) Accantonamenti per rischi(CE</a:t>
                      </a:r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     B) 3) Fondo rischi (SP)</a:t>
                      </a:r>
                    </a:p>
                  </a:txBody>
                  <a:tcPr marT="45710" marB="4571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18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dei debiti 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19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principi generali sottesi alla rilevazione iniziale dei debiti sono i seguenti: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debiti commerciali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originati da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acquisizioni di beni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sono iscritti nello stato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patrimoniale quando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rischi, oneri e benefici significativi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connessi alla proprietà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stati trasferiti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debiti relativi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servizi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sono rilevati quando i servizi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stati resi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cioè la prestazione è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stata effettuata;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debiti finanziari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sorti per operazioni di finanziamento e i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debiti sorti per ragioni </a:t>
            </a: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diverse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dall’acquisizione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beni e servizi sono rilevati quando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esiste l’obbligazione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dell’impresa verso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controparte.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104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dei debiti 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2426, n. 8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):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crediti e i </a:t>
            </a:r>
            <a:r>
              <a:rPr lang="it-IT" sz="2000" i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debiti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sono rilevati in bilancio secondo il criterio del </a:t>
            </a: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costo ammortizzato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tenendo conto del fattore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temporale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 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criterio del costo ammortizzato può non essere applicato ai debiti se gli effetti sono </a:t>
            </a:r>
            <a:r>
              <a:rPr lang="it-IT" sz="2000" b="1" dirty="0" smtClean="0">
                <a:solidFill>
                  <a:srgbClr val="1D855D"/>
                </a:solidFill>
                <a:latin typeface="Calibri" panose="020F0502020204030204" pitchFamily="34" charset="0"/>
              </a:rPr>
              <a:t>irrilevanti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Generalmente gli effetti sono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irrilevanti se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debiti sono a breve termine (ossia con scadenza inferiore ai 12 mesi).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923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</a:t>
            </a:r>
            <a:r>
              <a:rPr lang="it-IT" sz="18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Oic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19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distingue tra la rilevazione iniziale del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debito mediante utilizzo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criterio del costo ammortizzato: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• </a:t>
            </a:r>
            <a:r>
              <a:rPr lang="it-IT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ASSENZA DI ATTUALIZZAZIONE</a:t>
            </a:r>
          </a:p>
          <a:p>
            <a:pPr marL="0" indent="0" algn="just">
              <a:buNone/>
            </a:pPr>
            <a:r>
              <a:rPr lang="it-IT" sz="18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di iscrizione iniziale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valore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nominale del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debito (al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netto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costi di transazione,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premi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sconti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abbuoni).</a:t>
            </a:r>
            <a:endParaRPr lang="it-IT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sz="18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osti </a:t>
            </a:r>
            <a:r>
              <a:rPr lang="it-IT" sz="18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sz="18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transazione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inclusi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calcolo del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ammortizzato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utilizzando il criterio dell’interesse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effettivo.</a:t>
            </a:r>
          </a:p>
          <a:p>
            <a:pPr marL="0" indent="0" algn="just">
              <a:buNone/>
            </a:pPr>
            <a:endPara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• </a:t>
            </a:r>
            <a:r>
              <a:rPr lang="it-IT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PRESENZA DI ATTUALIZZAZIONE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Qualora il tasso di interesse desumibile dalle condizioni contrattuali sia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significativamente diverso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dal tasso di interesse di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mercato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tasso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interesse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mercato utilizzato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attualizzare i flussi finanziari futuri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derivanti dal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credito. </a:t>
            </a:r>
            <a:endPara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di iscrizione iniziale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attuale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flussi finanziari futuri più gli eventuali costi di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transazione.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dei debiti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3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Fondi e Debiti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dei fondi rischi e oneri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dei debiti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OIC 31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fondi per rischi e oneri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rappresentano passività di natura determinata, certe o probabili, con data di sopravvenienza od ammontare indeterminati.</a:t>
            </a:r>
          </a:p>
          <a:p>
            <a:pPr marL="0" indent="0" algn="just">
              <a:buNone/>
            </a:pPr>
            <a:endParaRPr lang="it-IT" sz="2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19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sono passività di natura determinata ed esistenza certa, che rappresentano obbligazioni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pagare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ammontari determinati di solito ad una data stabilita.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01608469"/>
              </p:ext>
            </p:extLst>
          </p:nvPr>
        </p:nvGraphicFramePr>
        <p:xfrm>
          <a:off x="516400" y="1700808"/>
          <a:ext cx="806489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224136"/>
                <a:gridCol w="1368152"/>
                <a:gridCol w="2016224"/>
                <a:gridCol w="1944216"/>
              </a:tblGrid>
              <a:tr h="370840">
                <a:tc>
                  <a:txBody>
                    <a:bodyPr/>
                    <a:lstStyle/>
                    <a:p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Natura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Esistenza (AN)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Ammontare (Quantum)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Debiti</a:t>
                      </a:r>
                      <a:endParaRPr lang="it-IT" sz="20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specifica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certa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determinato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determinata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Fondo oneri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specifica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certa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determinato/</a:t>
                      </a:r>
                    </a:p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indeterminato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determinata/</a:t>
                      </a:r>
                    </a:p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indeterminata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Fondo</a:t>
                      </a:r>
                      <a:r>
                        <a:rPr lang="it-IT" sz="20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rischi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specifica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probabile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indeterminato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indeterminata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Riserve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generica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possibile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indeterminato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indeterminata</a:t>
                      </a:r>
                      <a:endParaRPr lang="it-IT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00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101483048"/>
              </p:ext>
            </p:extLst>
          </p:nvPr>
        </p:nvGraphicFramePr>
        <p:xfrm>
          <a:off x="122412" y="1484784"/>
          <a:ext cx="842493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sellaDiTesto 6"/>
          <p:cNvSpPr txBox="1"/>
          <p:nvPr/>
        </p:nvSpPr>
        <p:spPr>
          <a:xfrm rot="16200000">
            <a:off x="88706" y="3501589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EVENTO</a:t>
            </a:r>
            <a:endParaRPr lang="it-IT" sz="22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6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Nessun obbligo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stanziamento in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bilancio quando sussistono le seguenti condizioni: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L’evento è probabile ma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l’ammontare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dell’onere </a:t>
            </a:r>
            <a:r>
              <a:rPr lang="it-IT" sz="20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è stimabile con attendibilità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’ evento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20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possibile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’ evento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20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remoto 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Nei casi 1.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2. si devono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tuttavia fornire 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opportune informazioni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nota integrativa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caso di eventi remoti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è richiesta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alcuna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informativa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bilancio.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15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683568" y="1340768"/>
            <a:ext cx="7992888" cy="1938992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PASSIVO – STATO PATRIMONIALE</a:t>
            </a:r>
          </a:p>
          <a:p>
            <a:pPr algn="l"/>
            <a:r>
              <a:rPr lang="it-IT" alt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B) FONDI RISCHI E ONERI</a:t>
            </a:r>
          </a:p>
          <a:p>
            <a:pPr fontAlgn="b"/>
            <a:r>
              <a:rPr lang="it-IT" sz="2000" dirty="0">
                <a:solidFill>
                  <a:srgbClr val="525B7E"/>
                </a:solidFill>
                <a:latin typeface="Calibri"/>
              </a:rPr>
              <a:t> 1) Per trattamento di quiescenza e obblighi simili</a:t>
            </a:r>
            <a:endParaRPr lang="it-IT" sz="1600" dirty="0">
              <a:latin typeface="Arial"/>
            </a:endParaRPr>
          </a:p>
          <a:p>
            <a:pPr fontAlgn="b"/>
            <a:r>
              <a:rPr lang="it-IT" sz="2000" dirty="0">
                <a:solidFill>
                  <a:srgbClr val="525B7E"/>
                </a:solidFill>
                <a:latin typeface="Calibri"/>
              </a:rPr>
              <a:t> 2) Per imposte, anche </a:t>
            </a:r>
            <a:r>
              <a:rPr lang="it-IT" sz="2000" dirty="0" smtClean="0">
                <a:solidFill>
                  <a:srgbClr val="525B7E"/>
                </a:solidFill>
                <a:latin typeface="Calibri"/>
              </a:rPr>
              <a:t>differite</a:t>
            </a:r>
          </a:p>
          <a:p>
            <a:pPr fontAlgn="b"/>
            <a:r>
              <a:rPr lang="it-IT" sz="2000" dirty="0">
                <a:solidFill>
                  <a:srgbClr val="C00000"/>
                </a:solidFill>
                <a:latin typeface="Calibri"/>
              </a:rPr>
              <a:t> </a:t>
            </a:r>
            <a:r>
              <a:rPr lang="it-IT" sz="2000" dirty="0" smtClean="0">
                <a:solidFill>
                  <a:srgbClr val="C00000"/>
                </a:solidFill>
                <a:latin typeface="Calibri"/>
              </a:rPr>
              <a:t>3) Strumenti finanziari derivati passivi</a:t>
            </a:r>
          </a:p>
          <a:p>
            <a:pPr fontAlgn="b"/>
            <a:r>
              <a:rPr lang="it-IT" sz="2000" b="0" i="0" u="none" strike="noStrike" dirty="0" smtClean="0">
                <a:solidFill>
                  <a:srgbClr val="525B7E"/>
                </a:solidFill>
                <a:effectLst/>
                <a:latin typeface="Calibri"/>
              </a:rPr>
              <a:t> 4) Altri</a:t>
            </a:r>
            <a:endParaRPr lang="it-IT" sz="1600" b="0" i="0" u="none" strike="noStrike" dirty="0">
              <a:effectLst/>
              <a:latin typeface="Arial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943050" y="6362164"/>
            <a:ext cx="8093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I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vigore 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dal 01.01.2016.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S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i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applica ai bilanci relativi agli esercizi finanziari aventi inizio a partire da quella data</a:t>
            </a:r>
          </a:p>
          <a:p>
            <a:pPr algn="just"/>
            <a:endParaRPr lang="it-IT" sz="1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0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39552" y="1363990"/>
            <a:ext cx="7992888" cy="4801314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PASSIVO – STATO PATRIMONIALE</a:t>
            </a:r>
          </a:p>
          <a:p>
            <a:pPr algn="l"/>
            <a:r>
              <a:rPr lang="it-IT" altLang="it-IT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D) DEBITI 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1. obbligazioni;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2. obbligazioni convertibili;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3. debiti verso soci per finanziamenti;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4. debiti verso banche;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5. debiti verso altri finanziatori;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6. acconti;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7. debiti verso fornitori;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8. debiti rappresentati da titoli di credito;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9. debiti verso imprese controllate;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10. debiti verso imprese collegate;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11. debiti verso controllanti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11-bis. debiti verso imprese sottoposte al controllo delle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controllanti;</a:t>
            </a:r>
            <a:endParaRPr lang="it-IT" alt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12. debiti tributari;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13. debiti verso istituti di previdenza e di assicurazione sociale;</a:t>
            </a:r>
          </a:p>
          <a:p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14. altri debiti.</a:t>
            </a:r>
            <a:endParaRPr lang="it-IT" altLang="it-IT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86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dei fondi rischi e oneri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2424-bis,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co.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c.c., detta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requisiti ed i limiti entro cui sono rilevati in bilancio i fondi per rischi e oneri, specificando, al riguardo, che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accantonamenti per rischi e oneri sono destinati soltanto a coprire perdite o debiti di natura determinata, di esistenza certa o probabile, dei quali tuttavia alla chiusura dell’esercizio sono indeterminati o l’ammontare o la data della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sopravvenienza».</a:t>
            </a:r>
            <a:endParaRPr lang="it-IT" sz="20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31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accantonamenti ai fondi sono iscritti nel rispetto del principio di competenza a fronte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somme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si prevede verranno pagate ovvero di beni e servizi che dovranno essere forniti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tempo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cui l’obbligazione dovrà essere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soddisfatta.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L’entità dell’accantonamento ai fondi è misurata facendo riferimento alla miglior stima dei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alla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data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bilancio.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412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585</TotalTime>
  <Words>1032</Words>
  <Application>Microsoft Office PowerPoint</Application>
  <PresentationFormat>Presentazione su schermo (4:3)</PresentationFormat>
  <Paragraphs>158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Satellite</vt:lpstr>
      <vt:lpstr>Fondi e Debiti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 </dc:title>
  <dc:creator>giulia barletta</dc:creator>
  <cp:lastModifiedBy>Gaudenzio</cp:lastModifiedBy>
  <cp:revision>85</cp:revision>
  <dcterms:created xsi:type="dcterms:W3CDTF">2015-02-05T16:32:32Z</dcterms:created>
  <dcterms:modified xsi:type="dcterms:W3CDTF">2017-11-01T21:29:21Z</dcterms:modified>
</cp:coreProperties>
</file>