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0" r:id="rId3"/>
    <p:sldId id="286" r:id="rId4"/>
    <p:sldId id="287" r:id="rId5"/>
    <p:sldId id="288" r:id="rId6"/>
    <p:sldId id="289" r:id="rId7"/>
    <p:sldId id="290" r:id="rId8"/>
    <p:sldId id="291" r:id="rId9"/>
    <p:sldId id="292" r:id="rId10"/>
    <p:sldId id="293" r:id="rId11"/>
    <p:sldId id="294" r:id="rId12"/>
    <p:sldId id="296" r:id="rId13"/>
    <p:sldId id="297" r:id="rId14"/>
    <p:sldId id="298" r:id="rId15"/>
    <p:sldId id="299"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855D"/>
    <a:srgbClr val="D4DD83"/>
    <a:srgbClr val="C8D35F"/>
    <a:srgbClr val="AFEBAF"/>
    <a:srgbClr val="94E494"/>
    <a:srgbClr val="84E084"/>
    <a:srgbClr val="53FF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94660"/>
  </p:normalViewPr>
  <p:slideViewPr>
    <p:cSldViewPr>
      <p:cViewPr varScale="1">
        <p:scale>
          <a:sx n="70" d="100"/>
          <a:sy n="70" d="100"/>
        </p:scale>
        <p:origin x="54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D2869F-0A1E-4DC7-8010-F3EB91DD040C}" type="datetimeFigureOut">
              <a:rPr lang="it-IT" smtClean="0"/>
              <a:t>01/11/2017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657AFC-EC40-442D-A16C-0C00C28FCE57}" type="slidenum">
              <a:rPr lang="it-IT" smtClean="0"/>
              <a:t>‹N›</a:t>
            </a:fld>
            <a:endParaRPr lang="it-IT"/>
          </a:p>
        </p:txBody>
      </p:sp>
    </p:spTree>
    <p:extLst>
      <p:ext uri="{BB962C8B-B14F-4D97-AF65-F5344CB8AC3E}">
        <p14:creationId xmlns:p14="http://schemas.microsoft.com/office/powerpoint/2010/main" val="252784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2DB23D0A-FB50-49A6-AE76-AA3B47A65141}" type="slidenum">
              <a:rPr kumimoji="0" lang="it-IT" altLang="it-IT" smtClean="0">
                <a:latin typeface="Times New Roman" pitchFamily="18" charset="0"/>
              </a:rPr>
              <a:pPr algn="r" eaLnBrk="1" hangingPunct="1">
                <a:spcBef>
                  <a:spcPct val="0"/>
                </a:spcBef>
              </a:pPr>
              <a:t>4</a:t>
            </a:fld>
            <a:endParaRPr kumimoji="0" lang="it-IT" altLang="it-IT" smtClean="0">
              <a:latin typeface="Times New Roman"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40334768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DF3242A1-3C04-49E2-8213-2642AFB63328}" type="slidenum">
              <a:rPr kumimoji="0" lang="it-IT" altLang="it-IT" smtClean="0">
                <a:latin typeface="Times New Roman" pitchFamily="18" charset="0"/>
              </a:rPr>
              <a:pPr algn="r" eaLnBrk="1" hangingPunct="1">
                <a:spcBef>
                  <a:spcPct val="0"/>
                </a:spcBef>
              </a:pPr>
              <a:t>13</a:t>
            </a:fld>
            <a:endParaRPr kumimoji="0" lang="it-IT" altLang="it-IT" smtClean="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2932204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A0B5DF88-013F-46DB-9B2E-4C1368A2EA1D}" type="slidenum">
              <a:rPr kumimoji="0" lang="it-IT" altLang="it-IT" smtClean="0">
                <a:latin typeface="Times New Roman" pitchFamily="18" charset="0"/>
              </a:rPr>
              <a:pPr algn="r" eaLnBrk="1" hangingPunct="1">
                <a:spcBef>
                  <a:spcPct val="0"/>
                </a:spcBef>
              </a:pPr>
              <a:t>14</a:t>
            </a:fld>
            <a:endParaRPr kumimoji="0" lang="it-IT" altLang="it-IT" smtClean="0">
              <a:latin typeface="Times New Roman"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10766165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060E01B1-5F25-4B53-B1C6-1A57A6B4A0C2}" type="slidenum">
              <a:rPr kumimoji="0" lang="it-IT" altLang="it-IT" smtClean="0">
                <a:latin typeface="Times New Roman" pitchFamily="18" charset="0"/>
              </a:rPr>
              <a:pPr algn="r" eaLnBrk="1" hangingPunct="1">
                <a:spcBef>
                  <a:spcPct val="0"/>
                </a:spcBef>
              </a:pPr>
              <a:t>15</a:t>
            </a:fld>
            <a:endParaRPr kumimoji="0" lang="it-IT" altLang="it-IT" smtClean="0">
              <a:latin typeface="Times New Roman" pitchFamily="18"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2516169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DB11E88F-83F9-4FE9-ABAA-BB49AE983B7A}" type="slidenum">
              <a:rPr kumimoji="0" lang="it-IT" altLang="it-IT" smtClean="0">
                <a:latin typeface="Times New Roman" pitchFamily="18" charset="0"/>
              </a:rPr>
              <a:pPr algn="r" eaLnBrk="1" hangingPunct="1">
                <a:spcBef>
                  <a:spcPct val="0"/>
                </a:spcBef>
              </a:pPr>
              <a:t>5</a:t>
            </a:fld>
            <a:endParaRPr kumimoji="0" lang="it-IT" altLang="it-IT" smtClean="0">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2811408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1D2EEFBC-34C1-4093-A4C7-28EB63610676}" type="slidenum">
              <a:rPr kumimoji="0" lang="it-IT" altLang="it-IT" smtClean="0">
                <a:latin typeface="Times New Roman" pitchFamily="18" charset="0"/>
              </a:rPr>
              <a:pPr algn="r" eaLnBrk="1" hangingPunct="1">
                <a:spcBef>
                  <a:spcPct val="0"/>
                </a:spcBef>
              </a:pPr>
              <a:t>6</a:t>
            </a:fld>
            <a:endParaRPr kumimoji="0" lang="it-IT" altLang="it-IT" smtClean="0">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2939753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A3FC7675-8786-4A00-B1F2-3A1D21BD1A60}" type="slidenum">
              <a:rPr kumimoji="0" lang="it-IT" altLang="it-IT" smtClean="0">
                <a:latin typeface="Times New Roman" pitchFamily="18" charset="0"/>
              </a:rPr>
              <a:pPr algn="r" eaLnBrk="1" hangingPunct="1">
                <a:spcBef>
                  <a:spcPct val="0"/>
                </a:spcBef>
              </a:pPr>
              <a:t>7</a:t>
            </a:fld>
            <a:endParaRPr kumimoji="0" lang="it-IT" altLang="it-IT" smtClean="0">
              <a:latin typeface="Times New Roman" pitchFamily="18"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1818097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00972D8E-0E6E-4E79-8CBE-D9454F46A5B8}" type="slidenum">
              <a:rPr kumimoji="0" lang="it-IT" altLang="it-IT" smtClean="0">
                <a:latin typeface="Times New Roman" pitchFamily="18" charset="0"/>
              </a:rPr>
              <a:pPr algn="r" eaLnBrk="1" hangingPunct="1">
                <a:spcBef>
                  <a:spcPct val="0"/>
                </a:spcBef>
              </a:pPr>
              <a:t>8</a:t>
            </a:fld>
            <a:endParaRPr kumimoji="0" lang="it-IT" altLang="it-IT" smtClean="0">
              <a:latin typeface="Times New Roman" pitchFamily="18"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2768695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7BDA8481-84FD-4908-A353-282947AFF573}" type="slidenum">
              <a:rPr kumimoji="0" lang="it-IT" altLang="it-IT" smtClean="0">
                <a:latin typeface="Times New Roman" pitchFamily="18" charset="0"/>
              </a:rPr>
              <a:pPr algn="r" eaLnBrk="1" hangingPunct="1">
                <a:spcBef>
                  <a:spcPct val="0"/>
                </a:spcBef>
              </a:pPr>
              <a:t>9</a:t>
            </a:fld>
            <a:endParaRPr kumimoji="0" lang="it-IT" altLang="it-IT" smtClean="0">
              <a:latin typeface="Times New Roman"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2679866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4F246D29-8817-45CE-8BA1-77F678FBDC94}" type="slidenum">
              <a:rPr kumimoji="0" lang="it-IT" altLang="it-IT" smtClean="0">
                <a:latin typeface="Times New Roman" pitchFamily="18" charset="0"/>
              </a:rPr>
              <a:pPr algn="r" eaLnBrk="1" hangingPunct="1">
                <a:spcBef>
                  <a:spcPct val="0"/>
                </a:spcBef>
              </a:pPr>
              <a:t>10</a:t>
            </a:fld>
            <a:endParaRPr kumimoji="0" lang="it-IT" altLang="it-IT" smtClean="0">
              <a:latin typeface="Times New Roman"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1604849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690B01B6-2DBE-4054-A9C6-A6978A1FEBCC}" type="slidenum">
              <a:rPr kumimoji="0" lang="it-IT" altLang="it-IT" smtClean="0">
                <a:latin typeface="Times New Roman" pitchFamily="18" charset="0"/>
              </a:rPr>
              <a:pPr algn="r" eaLnBrk="1" hangingPunct="1">
                <a:spcBef>
                  <a:spcPct val="0"/>
                </a:spcBef>
              </a:pPr>
              <a:t>11</a:t>
            </a:fld>
            <a:endParaRPr kumimoji="0" lang="it-IT" altLang="it-IT" smtClean="0">
              <a:latin typeface="Times New Roman"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1112462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B331FA2D-9ED2-4360-B7D3-4399D34CB3C2}" type="slidenum">
              <a:rPr kumimoji="0" lang="it-IT" altLang="it-IT" smtClean="0">
                <a:latin typeface="Times New Roman" pitchFamily="18" charset="0"/>
              </a:rPr>
              <a:pPr algn="r" eaLnBrk="1" hangingPunct="1">
                <a:spcBef>
                  <a:spcPct val="0"/>
                </a:spcBef>
              </a:pPr>
              <a:t>12</a:t>
            </a:fld>
            <a:endParaRPr kumimoji="0" lang="it-IT" altLang="it-IT" smtClean="0">
              <a:latin typeface="Times New Roman"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3760715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6400800" y="6355080"/>
            <a:ext cx="2286000" cy="365760"/>
          </a:xfrm>
        </p:spPr>
        <p:txBody>
          <a:bodyPr/>
          <a:lstStyle>
            <a:lvl1pPr>
              <a:defRPr sz="1400"/>
            </a:lvl1pPr>
          </a:lstStyle>
          <a:p>
            <a:fld id="{AD961205-9E5E-4FA3-A9DC-347F2585675E}" type="datetime1">
              <a:rPr lang="it-IT" smtClean="0"/>
              <a:t>01/11/2017</a:t>
            </a:fld>
            <a:endParaRPr lang="it-IT"/>
          </a:p>
        </p:txBody>
      </p:sp>
      <p:sp>
        <p:nvSpPr>
          <p:cNvPr id="17" name="Segnaposto piè di pagina 16"/>
          <p:cNvSpPr>
            <a:spLocks noGrp="1"/>
          </p:cNvSpPr>
          <p:nvPr>
            <p:ph type="ftr" sz="quarter" idx="11"/>
          </p:nvPr>
        </p:nvSpPr>
        <p:spPr>
          <a:xfrm>
            <a:off x="2898648" y="6355080"/>
            <a:ext cx="3474720" cy="365760"/>
          </a:xfrm>
        </p:spPr>
        <p:txBody>
          <a:bodyPr/>
          <a:lstStyle/>
          <a:p>
            <a:endParaRPr lang="it-IT"/>
          </a:p>
        </p:txBody>
      </p:sp>
      <p:sp>
        <p:nvSpPr>
          <p:cNvPr id="29" name="Segnaposto numero diapositiva 28"/>
          <p:cNvSpPr>
            <a:spLocks noGrp="1"/>
          </p:cNvSpPr>
          <p:nvPr>
            <p:ph type="sldNum" sz="quarter" idx="12"/>
          </p:nvPr>
        </p:nvSpPr>
        <p:spPr>
          <a:xfrm>
            <a:off x="1216152" y="6355080"/>
            <a:ext cx="1219200" cy="365760"/>
          </a:xfrm>
        </p:spPr>
        <p:txBody>
          <a:bodyPr/>
          <a:lstStyle/>
          <a:p>
            <a:fld id="{E7A41E1B-4F70-4964-A407-84C68BE8251C}" type="slidenum">
              <a:rPr lang="it-IT" smtClean="0"/>
              <a:t>‹N›</a:t>
            </a:fld>
            <a:endParaRPr lang="it-IT"/>
          </a:p>
        </p:txBody>
      </p:sp>
      <p:sp>
        <p:nvSpPr>
          <p:cNvPr id="21" name="Rettangolo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ttangolo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ttangolo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tangolo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9B752DE5-8B0D-48F3-B8F4-2D34327DC82F}" type="datetime1">
              <a:rPr lang="it-IT" smtClean="0"/>
              <a:t>01/11/2017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0272B12F-B6F7-46CF-97F6-D974E8B80974}" type="datetime1">
              <a:rPr lang="it-IT" smtClean="0"/>
              <a:t>01/11/2017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
        <p:nvSpPr>
          <p:cNvPr id="7" name="Connettore 1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olo isosce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ttore 1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1295400" y="1219200"/>
            <a:ext cx="7086600" cy="14478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1295400" y="2819400"/>
            <a:ext cx="7086600" cy="3352800"/>
          </a:xfrm>
        </p:spPr>
        <p:txBody>
          <a:bodyPr/>
          <a:lstStyle/>
          <a:p>
            <a:pPr lvl="0"/>
            <a:endParaRPr lang="it-IT" noProof="0" smtClean="0"/>
          </a:p>
        </p:txBody>
      </p:sp>
      <p:sp>
        <p:nvSpPr>
          <p:cNvPr id="4" name="Rectangle 18"/>
          <p:cNvSpPr>
            <a:spLocks noGrp="1" noChangeArrowheads="1"/>
          </p:cNvSpPr>
          <p:nvPr>
            <p:ph type="dt" sz="half" idx="10"/>
          </p:nvPr>
        </p:nvSpPr>
        <p:spPr>
          <a:ln/>
        </p:spPr>
        <p:txBody>
          <a:bodyPr/>
          <a:lstStyle>
            <a:lvl3pPr lvl="2">
              <a:defRPr/>
            </a:lvl3pPr>
          </a:lstStyle>
          <a:p>
            <a:pPr lvl="2">
              <a:defRPr/>
            </a:pPr>
            <a:fld id="{FFEF03D6-21A0-46C7-AA83-788A89A52F7E}" type="datetime4">
              <a:rPr lang="it-IT"/>
              <a:pPr lvl="2">
                <a:defRPr/>
              </a:pPr>
              <a:t>1 novembre 2017</a:t>
            </a:fld>
            <a:endParaRPr lang="it-IT"/>
          </a:p>
        </p:txBody>
      </p:sp>
      <p:sp>
        <p:nvSpPr>
          <p:cNvPr id="5" name="Rectangle 19"/>
          <p:cNvSpPr>
            <a:spLocks noGrp="1" noChangeArrowheads="1"/>
          </p:cNvSpPr>
          <p:nvPr>
            <p:ph type="ftr" sz="quarter" idx="11"/>
          </p:nvPr>
        </p:nvSpPr>
        <p:spPr>
          <a:ln/>
        </p:spPr>
        <p:txBody>
          <a:bodyPr/>
          <a:lstStyle>
            <a:lvl1pPr>
              <a:defRPr/>
            </a:lvl1pPr>
          </a:lstStyle>
          <a:p>
            <a:pPr>
              <a:defRPr/>
            </a:pPr>
            <a:endParaRPr lang="it-IT"/>
          </a:p>
        </p:txBody>
      </p:sp>
      <p:sp>
        <p:nvSpPr>
          <p:cNvPr id="6" name="Rectangle 20"/>
          <p:cNvSpPr>
            <a:spLocks noGrp="1" noChangeArrowheads="1"/>
          </p:cNvSpPr>
          <p:nvPr>
            <p:ph type="sldNum" sz="quarter" idx="12"/>
          </p:nvPr>
        </p:nvSpPr>
        <p:spPr>
          <a:ln/>
        </p:spPr>
        <p:txBody>
          <a:bodyPr/>
          <a:lstStyle>
            <a:lvl1pPr>
              <a:defRPr/>
            </a:lvl1pPr>
          </a:lstStyle>
          <a:p>
            <a:pPr>
              <a:defRPr/>
            </a:pPr>
            <a:fld id="{9ED574CD-F360-4C63-B184-599C0B72C4D0}" type="slidenum">
              <a:rPr lang="it-IT"/>
              <a:pPr>
                <a:defRPr/>
              </a:pPr>
              <a:t>‹N›</a:t>
            </a:fld>
            <a:endParaRPr lang="it-IT"/>
          </a:p>
        </p:txBody>
      </p:sp>
    </p:spTree>
    <p:extLst>
      <p:ext uri="{BB962C8B-B14F-4D97-AF65-F5344CB8AC3E}">
        <p14:creationId xmlns:p14="http://schemas.microsoft.com/office/powerpoint/2010/main" val="114211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79FB7C5F-7968-4475-BFDD-1EA6B473D337}" type="datetime1">
              <a:rPr lang="it-IT" smtClean="0"/>
              <a:t>01/11/2017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
        <p:nvSpPr>
          <p:cNvPr id="8" name="Segnaposto contenuto 7"/>
          <p:cNvSpPr>
            <a:spLocks noGrp="1"/>
          </p:cNvSpPr>
          <p:nvPr>
            <p:ph sz="quarter" idx="1"/>
          </p:nvPr>
        </p:nvSpPr>
        <p:spPr>
          <a:xfrm>
            <a:off x="457200" y="1219200"/>
            <a:ext cx="8229600"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a:xfrm>
            <a:off x="6400800" y="6355080"/>
            <a:ext cx="2286000" cy="365760"/>
          </a:xfrm>
        </p:spPr>
        <p:txBody>
          <a:bodyPr/>
          <a:lstStyle/>
          <a:p>
            <a:fld id="{87F08F6E-85B6-46DB-A1BC-22007D0D4D47}" type="datetime1">
              <a:rPr lang="it-IT" smtClean="0"/>
              <a:t>01/11/2017</a:t>
            </a:fld>
            <a:endParaRPr lang="it-IT"/>
          </a:p>
        </p:txBody>
      </p:sp>
      <p:sp>
        <p:nvSpPr>
          <p:cNvPr id="5" name="Segnaposto piè di pagina 4"/>
          <p:cNvSpPr>
            <a:spLocks noGrp="1"/>
          </p:cNvSpPr>
          <p:nvPr>
            <p:ph type="ftr" sz="quarter" idx="11"/>
          </p:nvPr>
        </p:nvSpPr>
        <p:spPr>
          <a:xfrm>
            <a:off x="2898648" y="6355080"/>
            <a:ext cx="3474720" cy="365760"/>
          </a:xfrm>
        </p:spPr>
        <p:txBody>
          <a:bodyPr/>
          <a:lstStyle/>
          <a:p>
            <a:endParaRPr lang="it-IT"/>
          </a:p>
        </p:txBody>
      </p:sp>
      <p:sp>
        <p:nvSpPr>
          <p:cNvPr id="6" name="Segnaposto numero diapositiva 5"/>
          <p:cNvSpPr>
            <a:spLocks noGrp="1"/>
          </p:cNvSpPr>
          <p:nvPr>
            <p:ph type="sldNum" sz="quarter" idx="12"/>
          </p:nvPr>
        </p:nvSpPr>
        <p:spPr>
          <a:xfrm>
            <a:off x="1069848" y="6355080"/>
            <a:ext cx="1520952" cy="365760"/>
          </a:xfrm>
        </p:spPr>
        <p:txBody>
          <a:bodyPr/>
          <a:lstStyle/>
          <a:p>
            <a:fld id="{E7A41E1B-4F70-4964-A407-84C68BE8251C}" type="slidenum">
              <a:rPr lang="it-IT" smtClean="0"/>
              <a:t>‹N›</a:t>
            </a:fld>
            <a:endParaRPr lang="it-IT"/>
          </a:p>
        </p:txBody>
      </p:sp>
      <p:sp>
        <p:nvSpPr>
          <p:cNvPr id="7" name="Rettangolo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FC06589A-A85E-4C05-A847-65A876AF248C}" type="datetime1">
              <a:rPr lang="it-IT" smtClean="0"/>
              <a:t>01/11/2017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
        <p:nvSpPr>
          <p:cNvPr id="9" name="Segnaposto contenuto 8"/>
          <p:cNvSpPr>
            <a:spLocks noGrp="1"/>
          </p:cNvSpPr>
          <p:nvPr>
            <p:ph sz="quarter" idx="1"/>
          </p:nvPr>
        </p:nvSpPr>
        <p:spPr>
          <a:xfrm>
            <a:off x="457200" y="1219200"/>
            <a:ext cx="4041648"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632198" y="1216152"/>
            <a:ext cx="4041648"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EAC007A9-6FFA-45EC-9D5D-CEB52601689F}" type="datetime1">
              <a:rPr lang="it-IT" smtClean="0"/>
              <a:t>01/11/2017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
        <p:nvSpPr>
          <p:cNvPr id="11" name="Segnaposto contenuto 10"/>
          <p:cNvSpPr>
            <a:spLocks noGrp="1"/>
          </p:cNvSpPr>
          <p:nvPr>
            <p:ph sz="quarter" idx="2"/>
          </p:nvPr>
        </p:nvSpPr>
        <p:spPr>
          <a:xfrm>
            <a:off x="457200" y="2133600"/>
            <a:ext cx="4038600" cy="4038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648200" y="2133600"/>
            <a:ext cx="4038600" cy="4038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E80025B9-6EE3-42B0-B64F-450EA576C6CE}" type="datetime1">
              <a:rPr lang="it-IT" smtClean="0"/>
              <a:t>01/11/2017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8B2E0A2-DA8A-4B17-B6D4-074A2A1506BD}" type="datetime1">
              <a:rPr lang="it-IT" smtClean="0"/>
              <a:t>01/11/2017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
        <p:nvSpPr>
          <p:cNvPr id="5" name="Connettore 1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28794EC1-3EBF-434F-8C41-3FD2F9F92B27}" type="datetime1">
              <a:rPr lang="it-IT" smtClean="0"/>
              <a:t>01/11/2017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ttore 1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contenuto 11"/>
          <p:cNvSpPr>
            <a:spLocks noGrp="1"/>
          </p:cNvSpPr>
          <p:nvPr>
            <p:ph sz="quarter" idx="1"/>
          </p:nvPr>
        </p:nvSpPr>
        <p:spPr>
          <a:xfrm>
            <a:off x="304800" y="304800"/>
            <a:ext cx="5715000" cy="5715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75A17775-32A2-4D14-B819-BC7E909F9D24}" type="datetime1">
              <a:rPr lang="it-IT" smtClean="0"/>
              <a:t>01/11/2017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152400"/>
            <a:ext cx="8229600" cy="990600"/>
          </a:xfrm>
          <a:prstGeom prst="rect">
            <a:avLst/>
          </a:prstGeom>
        </p:spPr>
        <p:txBody>
          <a:bodyPr vert="horz"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4583C4A8-6B7F-4F34-B231-9CD959967D28}" type="datetime1">
              <a:rPr lang="it-IT" smtClean="0"/>
              <a:t>01/11/2017</a:t>
            </a:fld>
            <a:endParaRPr lang="it-IT"/>
          </a:p>
        </p:txBody>
      </p:sp>
      <p:sp>
        <p:nvSpPr>
          <p:cNvPr id="3" name="Segnaposto piè di pagina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it-IT"/>
          </a:p>
        </p:txBody>
      </p:sp>
      <p:sp>
        <p:nvSpPr>
          <p:cNvPr id="23" name="Segnaposto numero diapositiva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7A41E1B-4F70-4964-A407-84C68BE8251C}" type="slidenum">
              <a:rPr lang="it-IT" smtClean="0"/>
              <a:t>‹N›</a:t>
            </a:fld>
            <a:endParaRPr lang="it-IT"/>
          </a:p>
        </p:txBody>
      </p:sp>
      <p:sp>
        <p:nvSpPr>
          <p:cNvPr id="28" name="Connettore 1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ttore 1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olo isosce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Autofit/>
          </a:bodyPr>
          <a:lstStyle/>
          <a:p>
            <a:pPr algn="ctr"/>
            <a:r>
              <a:rPr lang="it-IT" altLang="it-IT" sz="2200" b="1" dirty="0" smtClean="0">
                <a:solidFill>
                  <a:schemeClr val="accent1">
                    <a:lumMod val="75000"/>
                  </a:schemeClr>
                </a:solidFill>
              </a:rPr>
              <a:t>La fiscalità differita</a:t>
            </a:r>
            <a:endParaRPr lang="it-IT" sz="2200" dirty="0">
              <a:solidFill>
                <a:schemeClr val="accent1">
                  <a:lumMod val="75000"/>
                </a:schemeClr>
              </a:solidFill>
            </a:endParaRPr>
          </a:p>
        </p:txBody>
      </p:sp>
      <p:sp>
        <p:nvSpPr>
          <p:cNvPr id="3" name="Sottotitolo 2"/>
          <p:cNvSpPr>
            <a:spLocks noGrp="1"/>
          </p:cNvSpPr>
          <p:nvPr>
            <p:ph type="subTitle" idx="1"/>
          </p:nvPr>
        </p:nvSpPr>
        <p:spPr/>
        <p:txBody>
          <a:bodyPr/>
          <a:lstStyle/>
          <a:p>
            <a:pPr algn="ctr"/>
            <a:r>
              <a:rPr lang="it-IT" dirty="0" smtClean="0"/>
              <a:t>Prof. </a:t>
            </a:r>
            <a:r>
              <a:rPr lang="it-IT" dirty="0"/>
              <a:t>Gaudenzio </a:t>
            </a:r>
            <a:r>
              <a:rPr lang="it-IT" dirty="0" err="1"/>
              <a:t>Albertinazzi</a:t>
            </a:r>
            <a:endParaRPr lang="it-IT"/>
          </a:p>
          <a:p>
            <a:pPr algn="ctr"/>
            <a:endParaRPr lang="it-IT" dirty="0"/>
          </a:p>
        </p:txBody>
      </p:sp>
      <p:pic>
        <p:nvPicPr>
          <p:cNvPr id="1026" name="Picture 2" descr="http://www.eco.unipmn.it/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62649"/>
            <a:ext cx="3724275" cy="89535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2"/>
          <p:cNvSpPr txBox="1">
            <a:spLocks noChangeArrowheads="1"/>
          </p:cNvSpPr>
          <p:nvPr/>
        </p:nvSpPr>
        <p:spPr>
          <a:xfrm>
            <a:off x="1259632" y="836712"/>
            <a:ext cx="6019800" cy="1711325"/>
          </a:xfrm>
          <a:prstGeom prst="rect">
            <a:avLst/>
          </a:prstGeo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anchor="t" anchorCtr="0">
            <a:normAutofit/>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it-IT" altLang="it-IT" b="1" dirty="0" smtClean="0">
                <a:solidFill>
                  <a:srgbClr val="C00000"/>
                </a:solidFill>
              </a:rPr>
              <a:t>Ragioneria - Corso </a:t>
            </a:r>
            <a:r>
              <a:rPr lang="it-IT" altLang="it-IT" b="1" dirty="0" smtClean="0">
                <a:solidFill>
                  <a:srgbClr val="C00000"/>
                </a:solidFill>
              </a:rPr>
              <a:t>C</a:t>
            </a:r>
            <a:endParaRPr lang="it-IT" altLang="it-IT" b="1" dirty="0">
              <a:solidFill>
                <a:srgbClr val="C00000"/>
              </a:solidFill>
            </a:endParaRPr>
          </a:p>
        </p:txBody>
      </p:sp>
      <p:sp>
        <p:nvSpPr>
          <p:cNvPr id="4" name="Segnaposto numero diapositiva 3"/>
          <p:cNvSpPr>
            <a:spLocks noGrp="1"/>
          </p:cNvSpPr>
          <p:nvPr>
            <p:ph type="sldNum" sz="quarter" idx="12"/>
          </p:nvPr>
        </p:nvSpPr>
        <p:spPr/>
        <p:txBody>
          <a:bodyPr/>
          <a:lstStyle/>
          <a:p>
            <a:fld id="{E7A41E1B-4F70-4964-A407-84C68BE8251C}" type="slidenum">
              <a:rPr lang="it-IT" smtClean="0"/>
              <a:t>1</a:t>
            </a:fld>
            <a:endParaRPr lang="it-IT"/>
          </a:p>
        </p:txBody>
      </p:sp>
    </p:spTree>
    <p:extLst>
      <p:ext uri="{BB962C8B-B14F-4D97-AF65-F5344CB8AC3E}">
        <p14:creationId xmlns:p14="http://schemas.microsoft.com/office/powerpoint/2010/main" val="2811419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0EBC9D59-7D02-46B0-8F0A-D6BFE17C431F}" type="slidenum">
              <a:rPr lang="it-IT"/>
              <a:pPr>
                <a:defRPr/>
              </a:pPr>
              <a:t>10</a:t>
            </a:fld>
            <a:endParaRPr lang="it-IT"/>
          </a:p>
        </p:txBody>
      </p:sp>
      <p:sp>
        <p:nvSpPr>
          <p:cNvPr id="11268" name="Rectangle 4"/>
          <p:cNvSpPr>
            <a:spLocks noChangeArrowheads="1"/>
          </p:cNvSpPr>
          <p:nvPr/>
        </p:nvSpPr>
        <p:spPr bwMode="auto">
          <a:xfrm>
            <a:off x="467544" y="1412776"/>
            <a:ext cx="8079804" cy="331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marL="0" indent="0" algn="just" eaLnBrk="1" hangingPunct="1">
              <a:spcBef>
                <a:spcPct val="0"/>
              </a:spcBef>
              <a:buClr>
                <a:schemeClr val="tx1"/>
              </a:buClr>
              <a:buFont typeface="Wingdings" pitchFamily="2" charset="2"/>
              <a:buNone/>
            </a:pPr>
            <a:r>
              <a:rPr kumimoji="0" lang="it-IT" altLang="it-IT" sz="2200" b="1" dirty="0">
                <a:solidFill>
                  <a:schemeClr val="accent1">
                    <a:lumMod val="75000"/>
                  </a:schemeClr>
                </a:solidFill>
                <a:latin typeface="Calibri" panose="020F0502020204030204" pitchFamily="34" charset="0"/>
              </a:rPr>
              <a:t>Nell’esercizio di origine delle differenze</a:t>
            </a:r>
          </a:p>
          <a:p>
            <a:pPr algn="just" eaLnBrk="1" hangingPunct="1">
              <a:spcBef>
                <a:spcPct val="0"/>
              </a:spcBef>
              <a:buClr>
                <a:schemeClr val="accent1">
                  <a:lumMod val="75000"/>
                </a:schemeClr>
              </a:buClr>
              <a:buSzPct val="80000"/>
              <a:buFont typeface="Arial" panose="020B0604020202020204" pitchFamily="34" charset="0"/>
              <a:buChar char="•"/>
            </a:pPr>
            <a:r>
              <a:rPr kumimoji="0" lang="it-IT" altLang="it-IT" sz="2200" dirty="0">
                <a:solidFill>
                  <a:schemeClr val="accent1">
                    <a:lumMod val="75000"/>
                  </a:schemeClr>
                </a:solidFill>
                <a:latin typeface="Calibri" panose="020F0502020204030204" pitchFamily="34" charset="0"/>
              </a:rPr>
              <a:t>maggior esborso per imposte dovute rispetto a quelle di competenza </a:t>
            </a:r>
            <a:r>
              <a:rPr kumimoji="0" lang="it-IT" altLang="it-IT" sz="2200" dirty="0" smtClean="0">
                <a:solidFill>
                  <a:schemeClr val="accent1">
                    <a:lumMod val="75000"/>
                  </a:schemeClr>
                </a:solidFill>
                <a:latin typeface="Calibri" panose="020F0502020204030204" pitchFamily="34" charset="0"/>
              </a:rPr>
              <a:t>dell’esercizio;</a:t>
            </a:r>
          </a:p>
          <a:p>
            <a:pPr algn="just" eaLnBrk="1" hangingPunct="1">
              <a:spcBef>
                <a:spcPct val="0"/>
              </a:spcBef>
              <a:buClr>
                <a:schemeClr val="accent1">
                  <a:lumMod val="75000"/>
                </a:schemeClr>
              </a:buClr>
              <a:buSzPct val="80000"/>
              <a:buFont typeface="Arial" panose="020B0604020202020204" pitchFamily="34" charset="0"/>
              <a:buChar char="•"/>
            </a:pPr>
            <a:r>
              <a:rPr kumimoji="0" lang="it-IT" altLang="it-IT" sz="2200" dirty="0" smtClean="0">
                <a:solidFill>
                  <a:schemeClr val="accent1">
                    <a:lumMod val="75000"/>
                  </a:schemeClr>
                </a:solidFill>
                <a:latin typeface="Calibri" panose="020F0502020204030204" pitchFamily="34" charset="0"/>
              </a:rPr>
              <a:t>conseguente </a:t>
            </a:r>
            <a:r>
              <a:rPr kumimoji="0" lang="it-IT" altLang="it-IT" sz="2200" dirty="0">
                <a:solidFill>
                  <a:schemeClr val="accent1">
                    <a:lumMod val="75000"/>
                  </a:schemeClr>
                </a:solidFill>
                <a:latin typeface="Calibri" panose="020F0502020204030204" pitchFamily="34" charset="0"/>
              </a:rPr>
              <a:t>nascita di un credito tributario.</a:t>
            </a:r>
          </a:p>
          <a:p>
            <a:pPr marL="0" indent="0" algn="just" eaLnBrk="1" hangingPunct="1">
              <a:spcBef>
                <a:spcPct val="0"/>
              </a:spcBef>
              <a:buClr>
                <a:schemeClr val="tx1"/>
              </a:buClr>
              <a:buFontTx/>
              <a:buChar char="-"/>
            </a:pPr>
            <a:endParaRPr kumimoji="0" lang="it-IT" altLang="it-IT" sz="2200" dirty="0">
              <a:solidFill>
                <a:schemeClr val="accent1">
                  <a:lumMod val="75000"/>
                </a:schemeClr>
              </a:solidFill>
              <a:latin typeface="Calibri" panose="020F0502020204030204" pitchFamily="34" charset="0"/>
            </a:endParaRPr>
          </a:p>
          <a:p>
            <a:pPr marL="0" indent="0" algn="just" eaLnBrk="1" hangingPunct="1">
              <a:spcBef>
                <a:spcPct val="0"/>
              </a:spcBef>
              <a:buClr>
                <a:schemeClr val="tx1"/>
              </a:buClr>
              <a:buFontTx/>
              <a:buNone/>
            </a:pPr>
            <a:r>
              <a:rPr kumimoji="0" lang="it-IT" altLang="it-IT" sz="2200" b="1" dirty="0">
                <a:solidFill>
                  <a:schemeClr val="accent1">
                    <a:lumMod val="75000"/>
                  </a:schemeClr>
                </a:solidFill>
                <a:latin typeface="Calibri" panose="020F0502020204030204" pitchFamily="34" charset="0"/>
              </a:rPr>
              <a:t>Nei periodi amministrativi nei quali si riassorbono le differenze</a:t>
            </a:r>
          </a:p>
          <a:p>
            <a:pPr algn="just" eaLnBrk="1" hangingPunct="1">
              <a:spcBef>
                <a:spcPct val="0"/>
              </a:spcBef>
              <a:buClr>
                <a:schemeClr val="accent1">
                  <a:lumMod val="75000"/>
                </a:schemeClr>
              </a:buClr>
              <a:buSzPct val="80000"/>
              <a:buFont typeface="Arial" panose="020B0604020202020204" pitchFamily="34" charset="0"/>
              <a:buChar char="•"/>
            </a:pPr>
            <a:r>
              <a:rPr kumimoji="0" lang="it-IT" altLang="it-IT" sz="2200" dirty="0">
                <a:solidFill>
                  <a:schemeClr val="accent1">
                    <a:lumMod val="75000"/>
                  </a:schemeClr>
                </a:solidFill>
                <a:latin typeface="Calibri" panose="020F0502020204030204" pitchFamily="34" charset="0"/>
              </a:rPr>
              <a:t>minor esborso per imposte dovute in base alla dichiarazione dei redditi rispetto a quelle di competenza </a:t>
            </a:r>
            <a:r>
              <a:rPr kumimoji="0" lang="it-IT" altLang="it-IT" sz="2200" dirty="0" smtClean="0">
                <a:solidFill>
                  <a:schemeClr val="accent1">
                    <a:lumMod val="75000"/>
                  </a:schemeClr>
                </a:solidFill>
                <a:latin typeface="Calibri" panose="020F0502020204030204" pitchFamily="34" charset="0"/>
              </a:rPr>
              <a:t>dell’esercizio;</a:t>
            </a:r>
          </a:p>
          <a:p>
            <a:pPr algn="just" eaLnBrk="1" hangingPunct="1">
              <a:spcBef>
                <a:spcPct val="0"/>
              </a:spcBef>
              <a:buClr>
                <a:schemeClr val="accent1">
                  <a:lumMod val="75000"/>
                </a:schemeClr>
              </a:buClr>
              <a:buSzPct val="80000"/>
              <a:buFont typeface="Arial" panose="020B0604020202020204" pitchFamily="34" charset="0"/>
              <a:buChar char="•"/>
            </a:pPr>
            <a:r>
              <a:rPr kumimoji="0" lang="it-IT" altLang="it-IT" sz="2200" dirty="0" smtClean="0">
                <a:solidFill>
                  <a:schemeClr val="accent1">
                    <a:lumMod val="75000"/>
                  </a:schemeClr>
                </a:solidFill>
                <a:latin typeface="Calibri" panose="020F0502020204030204" pitchFamily="34" charset="0"/>
              </a:rPr>
              <a:t>conseguente </a:t>
            </a:r>
            <a:r>
              <a:rPr kumimoji="0" lang="it-IT" altLang="it-IT" sz="2200" dirty="0">
                <a:solidFill>
                  <a:schemeClr val="accent1">
                    <a:lumMod val="75000"/>
                  </a:schemeClr>
                </a:solidFill>
                <a:latin typeface="Calibri" panose="020F0502020204030204" pitchFamily="34" charset="0"/>
              </a:rPr>
              <a:t>riduzione del credito tributario.</a:t>
            </a:r>
          </a:p>
        </p:txBody>
      </p:sp>
      <p:sp>
        <p:nvSpPr>
          <p:cNvPr id="6"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La fiscalità differita: </a:t>
            </a:r>
            <a:r>
              <a:rPr lang="it-IT" altLang="it-IT" sz="2400" b="1" i="1" dirty="0" smtClean="0">
                <a:solidFill>
                  <a:schemeClr val="accent1">
                    <a:lumMod val="75000"/>
                  </a:schemeClr>
                </a:solidFill>
                <a:latin typeface="Calibri" panose="020F0502020204030204" pitchFamily="34" charset="0"/>
              </a:rPr>
              <a:t>case </a:t>
            </a:r>
            <a:r>
              <a:rPr lang="it-IT" altLang="it-IT" sz="2400" b="1" i="1" dirty="0" err="1" smtClean="0">
                <a:solidFill>
                  <a:schemeClr val="accent1">
                    <a:lumMod val="75000"/>
                  </a:schemeClr>
                </a:solidFill>
                <a:latin typeface="Calibri" panose="020F0502020204030204" pitchFamily="34" charset="0"/>
              </a:rPr>
              <a:t>study</a:t>
            </a:r>
            <a:r>
              <a:rPr lang="it-IT" altLang="it-IT" sz="2400" b="1" i="1" dirty="0" smtClean="0">
                <a:solidFill>
                  <a:schemeClr val="accent1">
                    <a:lumMod val="75000"/>
                  </a:schemeClr>
                </a:solidFill>
                <a:latin typeface="Calibri" panose="020F0502020204030204" pitchFamily="34" charset="0"/>
              </a:rPr>
              <a:t> </a:t>
            </a:r>
            <a:r>
              <a:rPr lang="it-IT" altLang="it-IT" sz="2400" b="1" dirty="0" smtClean="0">
                <a:solidFill>
                  <a:schemeClr val="accent1">
                    <a:lumMod val="75000"/>
                  </a:schemeClr>
                </a:solidFill>
                <a:latin typeface="Calibri" panose="020F0502020204030204" pitchFamily="34" charset="0"/>
              </a:rPr>
              <a:t>- conclusioni</a:t>
            </a:r>
            <a:endParaRPr lang="it-IT" altLang="it-IT" sz="2400" b="1" i="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319473522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fade">
                                      <p:cBhvr>
                                        <p:cTn id="7" dur="1000"/>
                                        <p:tgtEl>
                                          <p:spTgt spid="11268">
                                            <p:txEl>
                                              <p:pRg st="0" end="0"/>
                                            </p:txEl>
                                          </p:spTgt>
                                        </p:tgtEl>
                                      </p:cBhvr>
                                    </p:animEffect>
                                    <p:anim calcmode="lin" valueType="num">
                                      <p:cBhvr>
                                        <p:cTn id="8" dur="1000" fill="hold"/>
                                        <p:tgtEl>
                                          <p:spTgt spid="1126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8">
                                            <p:txEl>
                                              <p:pRg st="1" end="1"/>
                                            </p:txEl>
                                          </p:spTgt>
                                        </p:tgtEl>
                                        <p:attrNameLst>
                                          <p:attrName>style.visibility</p:attrName>
                                        </p:attrNameLst>
                                      </p:cBhvr>
                                      <p:to>
                                        <p:strVal val="visible"/>
                                      </p:to>
                                    </p:set>
                                    <p:animEffect transition="in" filter="fade">
                                      <p:cBhvr>
                                        <p:cTn id="12" dur="1000"/>
                                        <p:tgtEl>
                                          <p:spTgt spid="11268">
                                            <p:txEl>
                                              <p:pRg st="1" end="1"/>
                                            </p:txEl>
                                          </p:spTgt>
                                        </p:tgtEl>
                                      </p:cBhvr>
                                    </p:animEffect>
                                    <p:anim calcmode="lin" valueType="num">
                                      <p:cBhvr>
                                        <p:cTn id="13" dur="1000" fill="hold"/>
                                        <p:tgtEl>
                                          <p:spTgt spid="1126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8">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1268">
                                            <p:txEl>
                                              <p:pRg st="2" end="2"/>
                                            </p:txEl>
                                          </p:spTgt>
                                        </p:tgtEl>
                                        <p:attrNameLst>
                                          <p:attrName>style.visibility</p:attrName>
                                        </p:attrNameLst>
                                      </p:cBhvr>
                                      <p:to>
                                        <p:strVal val="visible"/>
                                      </p:to>
                                    </p:set>
                                    <p:animEffect transition="in" filter="fade">
                                      <p:cBhvr>
                                        <p:cTn id="17" dur="1000"/>
                                        <p:tgtEl>
                                          <p:spTgt spid="11268">
                                            <p:txEl>
                                              <p:pRg st="2" end="2"/>
                                            </p:txEl>
                                          </p:spTgt>
                                        </p:tgtEl>
                                      </p:cBhvr>
                                    </p:animEffect>
                                    <p:anim calcmode="lin" valueType="num">
                                      <p:cBhvr>
                                        <p:cTn id="18" dur="1000" fill="hold"/>
                                        <p:tgtEl>
                                          <p:spTgt spid="1126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126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1268">
                                            <p:txEl>
                                              <p:pRg st="4" end="4"/>
                                            </p:txEl>
                                          </p:spTgt>
                                        </p:tgtEl>
                                        <p:attrNameLst>
                                          <p:attrName>style.visibility</p:attrName>
                                        </p:attrNameLst>
                                      </p:cBhvr>
                                      <p:to>
                                        <p:strVal val="visible"/>
                                      </p:to>
                                    </p:set>
                                    <p:animEffect transition="in" filter="fade">
                                      <p:cBhvr>
                                        <p:cTn id="24" dur="1000"/>
                                        <p:tgtEl>
                                          <p:spTgt spid="11268">
                                            <p:txEl>
                                              <p:pRg st="4" end="4"/>
                                            </p:txEl>
                                          </p:spTgt>
                                        </p:tgtEl>
                                      </p:cBhvr>
                                    </p:animEffect>
                                    <p:anim calcmode="lin" valueType="num">
                                      <p:cBhvr>
                                        <p:cTn id="25" dur="1000" fill="hold"/>
                                        <p:tgtEl>
                                          <p:spTgt spid="11268">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11268">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1268">
                                            <p:txEl>
                                              <p:pRg st="5" end="5"/>
                                            </p:txEl>
                                          </p:spTgt>
                                        </p:tgtEl>
                                        <p:attrNameLst>
                                          <p:attrName>style.visibility</p:attrName>
                                        </p:attrNameLst>
                                      </p:cBhvr>
                                      <p:to>
                                        <p:strVal val="visible"/>
                                      </p:to>
                                    </p:set>
                                    <p:animEffect transition="in" filter="fade">
                                      <p:cBhvr>
                                        <p:cTn id="29" dur="1000"/>
                                        <p:tgtEl>
                                          <p:spTgt spid="11268">
                                            <p:txEl>
                                              <p:pRg st="5" end="5"/>
                                            </p:txEl>
                                          </p:spTgt>
                                        </p:tgtEl>
                                      </p:cBhvr>
                                    </p:animEffect>
                                    <p:anim calcmode="lin" valueType="num">
                                      <p:cBhvr>
                                        <p:cTn id="30" dur="1000" fill="hold"/>
                                        <p:tgtEl>
                                          <p:spTgt spid="1126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11268">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1268">
                                            <p:txEl>
                                              <p:pRg st="6" end="6"/>
                                            </p:txEl>
                                          </p:spTgt>
                                        </p:tgtEl>
                                        <p:attrNameLst>
                                          <p:attrName>style.visibility</p:attrName>
                                        </p:attrNameLst>
                                      </p:cBhvr>
                                      <p:to>
                                        <p:strVal val="visible"/>
                                      </p:to>
                                    </p:set>
                                    <p:animEffect transition="in" filter="fade">
                                      <p:cBhvr>
                                        <p:cTn id="34" dur="1000"/>
                                        <p:tgtEl>
                                          <p:spTgt spid="11268">
                                            <p:txEl>
                                              <p:pRg st="6" end="6"/>
                                            </p:txEl>
                                          </p:spTgt>
                                        </p:tgtEl>
                                      </p:cBhvr>
                                    </p:animEffect>
                                    <p:anim calcmode="lin" valueType="num">
                                      <p:cBhvr>
                                        <p:cTn id="35" dur="1000" fill="hold"/>
                                        <p:tgtEl>
                                          <p:spTgt spid="11268">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1126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98C8220B-EB70-464B-A9D4-CF229BE7E219}" type="slidenum">
              <a:rPr lang="it-IT"/>
              <a:pPr>
                <a:defRPr/>
              </a:pPr>
              <a:t>11</a:t>
            </a:fld>
            <a:endParaRPr lang="it-IT"/>
          </a:p>
        </p:txBody>
      </p:sp>
      <p:sp>
        <p:nvSpPr>
          <p:cNvPr id="12292" name="Rectangle 4"/>
          <p:cNvSpPr>
            <a:spLocks noChangeArrowheads="1"/>
          </p:cNvSpPr>
          <p:nvPr/>
        </p:nvSpPr>
        <p:spPr bwMode="auto">
          <a:xfrm>
            <a:off x="467544" y="1412776"/>
            <a:ext cx="8007796" cy="475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gn="just">
              <a:spcBef>
                <a:spcPct val="0"/>
              </a:spcBef>
              <a:buClr>
                <a:schemeClr val="tx1"/>
              </a:buClr>
              <a:buSzPct val="75000"/>
              <a:buFont typeface="Wingdings" pitchFamily="2" charset="2"/>
              <a:buNone/>
            </a:pPr>
            <a:r>
              <a:rPr lang="it-IT" altLang="it-IT" sz="2200" dirty="0">
                <a:solidFill>
                  <a:schemeClr val="accent1">
                    <a:lumMod val="75000"/>
                  </a:schemeClr>
                </a:solidFill>
                <a:latin typeface="Calibri" panose="020F0502020204030204" pitchFamily="34" charset="0"/>
              </a:rPr>
              <a:t>Le </a:t>
            </a:r>
            <a:r>
              <a:rPr lang="it-IT" altLang="it-IT" sz="2200" b="1" dirty="0">
                <a:solidFill>
                  <a:srgbClr val="C00000"/>
                </a:solidFill>
                <a:latin typeface="Calibri" panose="020F0502020204030204" pitchFamily="34" charset="0"/>
              </a:rPr>
              <a:t>differenze temporanee imponibili </a:t>
            </a:r>
            <a:r>
              <a:rPr lang="it-IT" altLang="it-IT" sz="2200" dirty="0">
                <a:solidFill>
                  <a:schemeClr val="accent1">
                    <a:lumMod val="75000"/>
                  </a:schemeClr>
                </a:solidFill>
                <a:latin typeface="Calibri" panose="020F0502020204030204" pitchFamily="34" charset="0"/>
              </a:rPr>
              <a:t>che si originano in un determinato periodo possono essere riconducibili, sostanzialmente, alle seguenti cause</a:t>
            </a:r>
            <a:r>
              <a:rPr lang="it-IT" altLang="it-IT" sz="2200" dirty="0" smtClean="0">
                <a:solidFill>
                  <a:schemeClr val="accent1">
                    <a:lumMod val="75000"/>
                  </a:schemeClr>
                </a:solidFill>
                <a:latin typeface="Calibri" panose="020F0502020204030204" pitchFamily="34" charset="0"/>
              </a:rPr>
              <a:t>:</a:t>
            </a:r>
          </a:p>
          <a:p>
            <a:pPr algn="just">
              <a:spcBef>
                <a:spcPct val="0"/>
              </a:spcBef>
              <a:buClr>
                <a:schemeClr val="tx1"/>
              </a:buClr>
              <a:buSzPct val="75000"/>
              <a:buFont typeface="Wingdings" pitchFamily="2" charset="2"/>
              <a:buNone/>
            </a:pPr>
            <a:endParaRPr lang="it-IT" altLang="it-IT" sz="2200" dirty="0">
              <a:solidFill>
                <a:schemeClr val="accent1">
                  <a:lumMod val="75000"/>
                </a:schemeClr>
              </a:solidFill>
              <a:latin typeface="Calibri" panose="020F0502020204030204" pitchFamily="34" charset="0"/>
            </a:endParaRPr>
          </a:p>
          <a:p>
            <a:pPr marL="342900" indent="-342900" algn="just">
              <a:spcBef>
                <a:spcPct val="0"/>
              </a:spcBef>
              <a:buClr>
                <a:schemeClr val="tx1"/>
              </a:buClr>
              <a:buSzPct val="75000"/>
              <a:buFontTx/>
              <a:buChar char="-"/>
            </a:pPr>
            <a:r>
              <a:rPr lang="it-IT" altLang="it-IT" sz="2200" b="1" dirty="0" smtClean="0">
                <a:solidFill>
                  <a:schemeClr val="accent1">
                    <a:lumMod val="75000"/>
                  </a:schemeClr>
                </a:solidFill>
                <a:latin typeface="Calibri" panose="020F0502020204030204" pitchFamily="34" charset="0"/>
              </a:rPr>
              <a:t>anticipata </a:t>
            </a:r>
            <a:r>
              <a:rPr lang="it-IT" altLang="it-IT" sz="2200" b="1" dirty="0">
                <a:solidFill>
                  <a:schemeClr val="accent1">
                    <a:lumMod val="75000"/>
                  </a:schemeClr>
                </a:solidFill>
                <a:latin typeface="Calibri" panose="020F0502020204030204" pitchFamily="34" charset="0"/>
              </a:rPr>
              <a:t>deducibilità</a:t>
            </a:r>
            <a:r>
              <a:rPr lang="it-IT" altLang="it-IT" sz="2200" dirty="0">
                <a:solidFill>
                  <a:schemeClr val="accent1">
                    <a:lumMod val="75000"/>
                  </a:schemeClr>
                </a:solidFill>
                <a:latin typeface="Calibri" panose="020F0502020204030204" pitchFamily="34" charset="0"/>
              </a:rPr>
              <a:t>, ai fini fiscali, di componenti negativi di reddito che risultano di competenza di futuri esercizi (ad esempio: accantonamenti fiscali superiori alla previsione civilistica, spese relative a più esercizi con imputazione al conto economico superiore a quanto </a:t>
            </a:r>
            <a:r>
              <a:rPr lang="it-IT" altLang="it-IT" sz="2200" dirty="0" err="1">
                <a:solidFill>
                  <a:schemeClr val="accent1">
                    <a:lumMod val="75000"/>
                  </a:schemeClr>
                </a:solidFill>
                <a:latin typeface="Calibri" panose="020F0502020204030204" pitchFamily="34" charset="0"/>
              </a:rPr>
              <a:t>civilisticamente</a:t>
            </a:r>
            <a:r>
              <a:rPr lang="it-IT" altLang="it-IT" sz="2200" dirty="0">
                <a:solidFill>
                  <a:schemeClr val="accent1">
                    <a:lumMod val="75000"/>
                  </a:schemeClr>
                </a:solidFill>
                <a:latin typeface="Calibri" panose="020F0502020204030204" pitchFamily="34" charset="0"/>
              </a:rPr>
              <a:t> consentito</a:t>
            </a:r>
            <a:r>
              <a:rPr lang="it-IT" altLang="it-IT" sz="2200" dirty="0" smtClean="0">
                <a:solidFill>
                  <a:schemeClr val="accent1">
                    <a:lumMod val="75000"/>
                  </a:schemeClr>
                </a:solidFill>
                <a:latin typeface="Calibri" panose="020F0502020204030204" pitchFamily="34" charset="0"/>
              </a:rPr>
              <a:t>);</a:t>
            </a:r>
          </a:p>
          <a:p>
            <a:pPr marL="342900" indent="-342900" algn="just">
              <a:spcBef>
                <a:spcPct val="0"/>
              </a:spcBef>
              <a:buClr>
                <a:schemeClr val="tx1"/>
              </a:buClr>
              <a:buSzPct val="75000"/>
              <a:buFontTx/>
              <a:buChar char="-"/>
            </a:pPr>
            <a:r>
              <a:rPr lang="it-IT" altLang="it-IT" sz="2200" b="1" dirty="0">
                <a:solidFill>
                  <a:schemeClr val="accent1">
                    <a:lumMod val="75000"/>
                  </a:schemeClr>
                </a:solidFill>
                <a:latin typeface="Calibri" panose="020F0502020204030204" pitchFamily="34" charset="0"/>
              </a:rPr>
              <a:t>posticipata rilevanza ai fini fiscali </a:t>
            </a:r>
            <a:r>
              <a:rPr lang="it-IT" altLang="it-IT" sz="2200" dirty="0">
                <a:solidFill>
                  <a:schemeClr val="accent1">
                    <a:lumMod val="75000"/>
                  </a:schemeClr>
                </a:solidFill>
                <a:latin typeface="Calibri" panose="020F0502020204030204" pitchFamily="34" charset="0"/>
              </a:rPr>
              <a:t>di componenti positivi che concorrono per intero alla formazione del reddito dell’esercizio considerato (ad esempio: differimento della tassazione delle plusvalenze relative ai beni posseduti da più di tre anni, dividendi rilevati per competenza e tassabili per cassa).</a:t>
            </a:r>
          </a:p>
          <a:p>
            <a:pPr marL="342900" indent="-342900" algn="just">
              <a:spcBef>
                <a:spcPct val="0"/>
              </a:spcBef>
              <a:buClr>
                <a:schemeClr val="tx1"/>
              </a:buClr>
              <a:buSzPct val="75000"/>
              <a:buFontTx/>
              <a:buChar char="-"/>
            </a:pPr>
            <a:endParaRPr lang="it-IT" altLang="it-IT" sz="2200" dirty="0" smtClean="0">
              <a:solidFill>
                <a:schemeClr val="accent1">
                  <a:lumMod val="75000"/>
                </a:schemeClr>
              </a:solidFill>
              <a:latin typeface="Calibri" panose="020F0502020204030204" pitchFamily="34" charset="0"/>
            </a:endParaRPr>
          </a:p>
          <a:p>
            <a:pPr marL="342900" indent="-342900" algn="just">
              <a:spcBef>
                <a:spcPct val="0"/>
              </a:spcBef>
              <a:buClr>
                <a:schemeClr val="tx1"/>
              </a:buClr>
              <a:buSzPct val="75000"/>
              <a:buFontTx/>
              <a:buChar char="-"/>
            </a:pPr>
            <a:endParaRPr lang="it-IT" altLang="it-IT" sz="2200" dirty="0">
              <a:solidFill>
                <a:schemeClr val="accent1">
                  <a:lumMod val="75000"/>
                </a:schemeClr>
              </a:solidFill>
              <a:latin typeface="Calibri" panose="020F0502020204030204" pitchFamily="34" charset="0"/>
            </a:endParaRPr>
          </a:p>
          <a:p>
            <a:pPr algn="just">
              <a:spcBef>
                <a:spcPct val="0"/>
              </a:spcBef>
              <a:buClr>
                <a:schemeClr val="tx1"/>
              </a:buClr>
              <a:buSzPct val="75000"/>
              <a:buFont typeface="Wingdings" pitchFamily="2" charset="2"/>
              <a:buNone/>
            </a:pPr>
            <a:endParaRPr lang="it-IT" altLang="it-IT" sz="2200" b="1" dirty="0">
              <a:solidFill>
                <a:schemeClr val="accent1">
                  <a:lumMod val="75000"/>
                </a:schemeClr>
              </a:solidFill>
              <a:latin typeface="Calibri" panose="020F0502020204030204" pitchFamily="34" charset="0"/>
            </a:endParaRPr>
          </a:p>
        </p:txBody>
      </p:sp>
      <p:sp>
        <p:nvSpPr>
          <p:cNvPr id="6"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La fiscalità differita: differenze temporanee imponibili</a:t>
            </a:r>
            <a:endParaRPr lang="it-IT" altLang="it-IT" sz="2400" b="1" i="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101298694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fade">
                                      <p:cBhvr>
                                        <p:cTn id="7" dur="1000"/>
                                        <p:tgtEl>
                                          <p:spTgt spid="12292">
                                            <p:txEl>
                                              <p:pRg st="0" end="0"/>
                                            </p:txEl>
                                          </p:spTgt>
                                        </p:tgtEl>
                                      </p:cBhvr>
                                    </p:animEffect>
                                    <p:anim calcmode="lin" valueType="num">
                                      <p:cBhvr>
                                        <p:cTn id="8" dur="1000" fill="hold"/>
                                        <p:tgtEl>
                                          <p:spTgt spid="1229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292">
                                            <p:txEl>
                                              <p:pRg st="2" end="2"/>
                                            </p:txEl>
                                          </p:spTgt>
                                        </p:tgtEl>
                                        <p:attrNameLst>
                                          <p:attrName>style.visibility</p:attrName>
                                        </p:attrNameLst>
                                      </p:cBhvr>
                                      <p:to>
                                        <p:strVal val="visible"/>
                                      </p:to>
                                    </p:set>
                                    <p:animEffect transition="in" filter="fade">
                                      <p:cBhvr>
                                        <p:cTn id="14" dur="1000"/>
                                        <p:tgtEl>
                                          <p:spTgt spid="12292">
                                            <p:txEl>
                                              <p:pRg st="2" end="2"/>
                                            </p:txEl>
                                          </p:spTgt>
                                        </p:tgtEl>
                                      </p:cBhvr>
                                    </p:animEffect>
                                    <p:anim calcmode="lin" valueType="num">
                                      <p:cBhvr>
                                        <p:cTn id="15" dur="1000" fill="hold"/>
                                        <p:tgtEl>
                                          <p:spTgt spid="1229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229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292">
                                            <p:txEl>
                                              <p:pRg st="3" end="3"/>
                                            </p:txEl>
                                          </p:spTgt>
                                        </p:tgtEl>
                                        <p:attrNameLst>
                                          <p:attrName>style.visibility</p:attrName>
                                        </p:attrNameLst>
                                      </p:cBhvr>
                                      <p:to>
                                        <p:strVal val="visible"/>
                                      </p:to>
                                    </p:set>
                                    <p:animEffect transition="in" filter="fade">
                                      <p:cBhvr>
                                        <p:cTn id="21" dur="1000"/>
                                        <p:tgtEl>
                                          <p:spTgt spid="12292">
                                            <p:txEl>
                                              <p:pRg st="3" end="3"/>
                                            </p:txEl>
                                          </p:spTgt>
                                        </p:tgtEl>
                                      </p:cBhvr>
                                    </p:animEffect>
                                    <p:anim calcmode="lin" valueType="num">
                                      <p:cBhvr>
                                        <p:cTn id="22" dur="1000" fill="hold"/>
                                        <p:tgtEl>
                                          <p:spTgt spid="1229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229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8EC485E1-E89F-443A-B86B-318FCBC3F35B}" type="slidenum">
              <a:rPr lang="it-IT"/>
              <a:pPr>
                <a:defRPr/>
              </a:pPr>
              <a:t>12</a:t>
            </a:fld>
            <a:endParaRPr lang="it-IT"/>
          </a:p>
        </p:txBody>
      </p:sp>
      <p:sp>
        <p:nvSpPr>
          <p:cNvPr id="14340" name="Rectangle 4"/>
          <p:cNvSpPr>
            <a:spLocks noChangeArrowheads="1"/>
          </p:cNvSpPr>
          <p:nvPr/>
        </p:nvSpPr>
        <p:spPr bwMode="auto">
          <a:xfrm>
            <a:off x="539552" y="1412776"/>
            <a:ext cx="8136904" cy="4176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gn="just">
              <a:spcBef>
                <a:spcPct val="0"/>
              </a:spcBef>
              <a:buClr>
                <a:schemeClr val="tx1"/>
              </a:buClr>
              <a:buSzPct val="75000"/>
              <a:buFont typeface="Wingdings" pitchFamily="2" charset="2"/>
              <a:buNone/>
            </a:pPr>
            <a:r>
              <a:rPr lang="it-IT" altLang="it-IT" sz="2200" dirty="0">
                <a:solidFill>
                  <a:schemeClr val="accent1">
                    <a:lumMod val="75000"/>
                  </a:schemeClr>
                </a:solidFill>
                <a:latin typeface="Calibri" panose="020F0502020204030204" pitchFamily="34" charset="0"/>
              </a:rPr>
              <a:t>L’impresa Alfa consegue per gli esercizi da X a X+4 un reddito (ante imposte) pari a 1.000 per ogni esercizio</a:t>
            </a:r>
            <a:r>
              <a:rPr lang="it-IT" altLang="it-IT" sz="2200" dirty="0" smtClean="0">
                <a:solidFill>
                  <a:schemeClr val="accent1">
                    <a:lumMod val="75000"/>
                  </a:schemeClr>
                </a:solidFill>
                <a:latin typeface="Calibri" panose="020F0502020204030204" pitchFamily="34" charset="0"/>
              </a:rPr>
              <a:t>.</a:t>
            </a:r>
          </a:p>
          <a:p>
            <a:pPr algn="just">
              <a:spcBef>
                <a:spcPct val="0"/>
              </a:spcBef>
              <a:buClr>
                <a:schemeClr val="tx1"/>
              </a:buClr>
              <a:buSzPct val="75000"/>
              <a:buFont typeface="Wingdings" pitchFamily="2" charset="2"/>
              <a:buNone/>
            </a:pPr>
            <a:endParaRPr lang="it-IT" altLang="it-IT" sz="2200" dirty="0">
              <a:solidFill>
                <a:schemeClr val="accent1">
                  <a:lumMod val="75000"/>
                </a:schemeClr>
              </a:solidFill>
              <a:latin typeface="Calibri" panose="020F0502020204030204" pitchFamily="34" charset="0"/>
            </a:endParaRPr>
          </a:p>
          <a:p>
            <a:pPr algn="just">
              <a:spcBef>
                <a:spcPct val="0"/>
              </a:spcBef>
              <a:buClr>
                <a:schemeClr val="tx1"/>
              </a:buClr>
              <a:buSzPct val="75000"/>
              <a:buFont typeface="Wingdings" pitchFamily="2" charset="2"/>
              <a:buNone/>
            </a:pPr>
            <a:r>
              <a:rPr lang="it-IT" altLang="it-IT" sz="2200" dirty="0">
                <a:solidFill>
                  <a:schemeClr val="accent1">
                    <a:lumMod val="75000"/>
                  </a:schemeClr>
                </a:solidFill>
                <a:latin typeface="Calibri" panose="020F0502020204030204" pitchFamily="34" charset="0"/>
              </a:rPr>
              <a:t>In data 20 aprile X la società Alfa cede un bene strumentale realizzando una plusvalenza pari a 100.</a:t>
            </a:r>
          </a:p>
          <a:p>
            <a:pPr algn="just">
              <a:spcBef>
                <a:spcPct val="0"/>
              </a:spcBef>
              <a:buClr>
                <a:schemeClr val="tx1"/>
              </a:buClr>
              <a:buSzPct val="75000"/>
              <a:buFont typeface="Wingdings" pitchFamily="2" charset="2"/>
              <a:buNone/>
            </a:pPr>
            <a:r>
              <a:rPr lang="it-IT" altLang="it-IT" sz="2200" dirty="0">
                <a:solidFill>
                  <a:schemeClr val="accent1">
                    <a:lumMod val="75000"/>
                  </a:schemeClr>
                </a:solidFill>
                <a:latin typeface="Calibri" panose="020F0502020204030204" pitchFamily="34" charset="0"/>
              </a:rPr>
              <a:t>Tale plusvalenza rappresenta un componente positivo di reddito che:</a:t>
            </a:r>
          </a:p>
          <a:p>
            <a:pPr marL="342900" indent="-342900" algn="just">
              <a:spcBef>
                <a:spcPct val="0"/>
              </a:spcBef>
              <a:buClr>
                <a:schemeClr val="tx1"/>
              </a:buClr>
              <a:buSzPct val="75000"/>
              <a:buFontTx/>
              <a:buChar char="-"/>
            </a:pPr>
            <a:r>
              <a:rPr lang="it-IT" altLang="it-IT" sz="2200" dirty="0" smtClean="0">
                <a:solidFill>
                  <a:schemeClr val="accent1">
                    <a:lumMod val="75000"/>
                  </a:schemeClr>
                </a:solidFill>
                <a:latin typeface="Calibri" panose="020F0502020204030204" pitchFamily="34" charset="0"/>
              </a:rPr>
              <a:t>concorre</a:t>
            </a:r>
            <a:r>
              <a:rPr lang="it-IT" altLang="it-IT" sz="2200" dirty="0">
                <a:solidFill>
                  <a:schemeClr val="accent1">
                    <a:lumMod val="75000"/>
                  </a:schemeClr>
                </a:solidFill>
                <a:latin typeface="Calibri" panose="020F0502020204030204" pitchFamily="34" charset="0"/>
              </a:rPr>
              <a:t>, per l’intero valore, alla determinazione del risultato dell’esercizio di realizzazione (X</a:t>
            </a:r>
            <a:r>
              <a:rPr lang="it-IT" altLang="it-IT" sz="2200" dirty="0" smtClean="0">
                <a:solidFill>
                  <a:schemeClr val="accent1">
                    <a:lumMod val="75000"/>
                  </a:schemeClr>
                </a:solidFill>
                <a:latin typeface="Calibri" panose="020F0502020204030204" pitchFamily="34" charset="0"/>
              </a:rPr>
              <a:t>);</a:t>
            </a:r>
          </a:p>
          <a:p>
            <a:pPr marL="342900" indent="-342900" algn="just">
              <a:spcBef>
                <a:spcPct val="0"/>
              </a:spcBef>
              <a:buClr>
                <a:schemeClr val="tx1"/>
              </a:buClr>
              <a:buSzPct val="75000"/>
              <a:buFontTx/>
              <a:buChar char="-"/>
            </a:pPr>
            <a:r>
              <a:rPr lang="it-IT" altLang="it-IT" sz="2200" dirty="0" smtClean="0">
                <a:solidFill>
                  <a:schemeClr val="accent1">
                    <a:lumMod val="75000"/>
                  </a:schemeClr>
                </a:solidFill>
                <a:latin typeface="Calibri" panose="020F0502020204030204" pitchFamily="34" charset="0"/>
              </a:rPr>
              <a:t>assume </a:t>
            </a:r>
            <a:r>
              <a:rPr lang="it-IT" altLang="it-IT" sz="2200" dirty="0">
                <a:solidFill>
                  <a:schemeClr val="accent1">
                    <a:lumMod val="75000"/>
                  </a:schemeClr>
                </a:solidFill>
                <a:latin typeface="Calibri" panose="020F0502020204030204" pitchFamily="34" charset="0"/>
              </a:rPr>
              <a:t>rilevanza ai fini del reddito imponibile in virtù dell’applicazione della norma agevolativa, pro – quota, in maniera costante nel periodo nel quale è realizzata e nei quattro successivi</a:t>
            </a:r>
            <a:r>
              <a:rPr lang="it-IT" altLang="it-IT" sz="2200" dirty="0" smtClean="0">
                <a:solidFill>
                  <a:schemeClr val="accent1">
                    <a:lumMod val="75000"/>
                  </a:schemeClr>
                </a:solidFill>
                <a:latin typeface="Calibri" panose="020F0502020204030204" pitchFamily="34" charset="0"/>
              </a:rPr>
              <a:t>.</a:t>
            </a:r>
          </a:p>
          <a:p>
            <a:pPr algn="just">
              <a:spcBef>
                <a:spcPct val="0"/>
              </a:spcBef>
              <a:buClr>
                <a:schemeClr val="tx1"/>
              </a:buClr>
              <a:buSzPct val="75000"/>
            </a:pPr>
            <a:endParaRPr lang="it-IT" altLang="it-IT" sz="2200" dirty="0">
              <a:solidFill>
                <a:schemeClr val="accent1">
                  <a:lumMod val="75000"/>
                </a:schemeClr>
              </a:solidFill>
              <a:latin typeface="Calibri" panose="020F0502020204030204" pitchFamily="34" charset="0"/>
            </a:endParaRPr>
          </a:p>
          <a:p>
            <a:pPr algn="just">
              <a:spcBef>
                <a:spcPct val="0"/>
              </a:spcBef>
              <a:buClr>
                <a:schemeClr val="tx1"/>
              </a:buClr>
              <a:buSzPct val="75000"/>
              <a:buFont typeface="Wingdings" pitchFamily="2" charset="2"/>
              <a:buNone/>
            </a:pPr>
            <a:r>
              <a:rPr lang="it-IT" altLang="it-IT" sz="2200" dirty="0">
                <a:solidFill>
                  <a:schemeClr val="accent1">
                    <a:lumMod val="75000"/>
                  </a:schemeClr>
                </a:solidFill>
                <a:latin typeface="Calibri" panose="020F0502020204030204" pitchFamily="34" charset="0"/>
              </a:rPr>
              <a:t>L’aliquota tributaria (per intero periodo): 50%.</a:t>
            </a:r>
          </a:p>
          <a:p>
            <a:pPr algn="just">
              <a:spcBef>
                <a:spcPct val="0"/>
              </a:spcBef>
              <a:buClr>
                <a:schemeClr val="tx1"/>
              </a:buClr>
              <a:buSzPct val="75000"/>
              <a:buFont typeface="Wingdings" pitchFamily="2" charset="2"/>
              <a:buNone/>
            </a:pPr>
            <a:endParaRPr lang="it-IT" altLang="it-IT" sz="2200" dirty="0">
              <a:solidFill>
                <a:schemeClr val="accent1">
                  <a:lumMod val="75000"/>
                </a:schemeClr>
              </a:solidFill>
              <a:latin typeface="Calibri" panose="020F0502020204030204" pitchFamily="34" charset="0"/>
            </a:endParaRPr>
          </a:p>
        </p:txBody>
      </p:sp>
      <p:sp>
        <p:nvSpPr>
          <p:cNvPr id="6"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La fiscalità differita: </a:t>
            </a:r>
            <a:r>
              <a:rPr lang="it-IT" altLang="it-IT" sz="2400" b="1" i="1" dirty="0" smtClean="0">
                <a:solidFill>
                  <a:schemeClr val="accent1">
                    <a:lumMod val="75000"/>
                  </a:schemeClr>
                </a:solidFill>
                <a:latin typeface="Calibri" panose="020F0502020204030204" pitchFamily="34" charset="0"/>
              </a:rPr>
              <a:t>case </a:t>
            </a:r>
            <a:r>
              <a:rPr lang="it-IT" altLang="it-IT" sz="2400" b="1" i="1" dirty="0" err="1" smtClean="0">
                <a:solidFill>
                  <a:schemeClr val="accent1">
                    <a:lumMod val="75000"/>
                  </a:schemeClr>
                </a:solidFill>
                <a:latin typeface="Calibri" panose="020F0502020204030204" pitchFamily="34" charset="0"/>
              </a:rPr>
              <a:t>study</a:t>
            </a:r>
            <a:r>
              <a:rPr lang="it-IT" altLang="it-IT" sz="2400" b="1" i="1" dirty="0" smtClean="0">
                <a:solidFill>
                  <a:schemeClr val="accent1">
                    <a:lumMod val="75000"/>
                  </a:schemeClr>
                </a:solidFill>
                <a:latin typeface="Calibri" panose="020F0502020204030204" pitchFamily="34" charset="0"/>
              </a:rPr>
              <a:t> </a:t>
            </a:r>
            <a:r>
              <a:rPr lang="it-IT" altLang="it-IT" sz="2400" b="1" dirty="0" smtClean="0">
                <a:solidFill>
                  <a:schemeClr val="accent1">
                    <a:lumMod val="75000"/>
                  </a:schemeClr>
                </a:solidFill>
                <a:latin typeface="Calibri" panose="020F0502020204030204" pitchFamily="34" charset="0"/>
              </a:rPr>
              <a:t>- dati</a:t>
            </a:r>
            <a:endParaRPr lang="it-IT" altLang="it-IT" sz="2400" b="1" i="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2028245586"/>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egnaposto numero diapositiva 5"/>
          <p:cNvSpPr>
            <a:spLocks noGrp="1"/>
          </p:cNvSpPr>
          <p:nvPr>
            <p:ph type="sldNum" sz="quarter" idx="12"/>
          </p:nvPr>
        </p:nvSpPr>
        <p:spPr/>
        <p:txBody>
          <a:bodyPr/>
          <a:lstStyle/>
          <a:p>
            <a:pPr>
              <a:defRPr/>
            </a:pPr>
            <a:fld id="{FDE170B8-3BDF-44EE-9D3A-65DF36D2688D}" type="slidenum">
              <a:rPr lang="it-IT"/>
              <a:pPr>
                <a:defRPr/>
              </a:pPr>
              <a:t>13</a:t>
            </a:fld>
            <a:endParaRPr lang="it-IT"/>
          </a:p>
        </p:txBody>
      </p:sp>
      <p:graphicFrame>
        <p:nvGraphicFramePr>
          <p:cNvPr id="633081" name="Group 249"/>
          <p:cNvGraphicFramePr>
            <a:graphicFrameLocks noGrp="1"/>
          </p:cNvGraphicFramePr>
          <p:nvPr>
            <p:ph idx="1"/>
            <p:extLst>
              <p:ext uri="{D42A27DB-BD31-4B8C-83A1-F6EECF244321}">
                <p14:modId xmlns:p14="http://schemas.microsoft.com/office/powerpoint/2010/main" val="1770181589"/>
              </p:ext>
            </p:extLst>
          </p:nvPr>
        </p:nvGraphicFramePr>
        <p:xfrm>
          <a:off x="971600" y="1484784"/>
          <a:ext cx="7098496" cy="4574235"/>
        </p:xfrm>
        <a:graphic>
          <a:graphicData uri="http://schemas.openxmlformats.org/drawingml/2006/table">
            <a:tbl>
              <a:tblPr/>
              <a:tblGrid>
                <a:gridCol w="296862"/>
                <a:gridCol w="2727474"/>
                <a:gridCol w="692468"/>
                <a:gridCol w="647700"/>
                <a:gridCol w="649288"/>
                <a:gridCol w="647700"/>
                <a:gridCol w="639762"/>
                <a:gridCol w="797242"/>
              </a:tblGrid>
              <a:tr h="346036">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kern="1200" cap="none" normalizeH="0" baseline="0" dirty="0" smtClean="0">
                        <a:ln>
                          <a:noFill/>
                        </a:ln>
                        <a:solidFill>
                          <a:schemeClr val="tx1"/>
                        </a:solidFill>
                        <a:effectLst/>
                        <a:latin typeface="Calibri" panose="020F0502020204030204" pitchFamily="34" charset="0"/>
                        <a:ea typeface="+mn-ea"/>
                        <a:cs typeface="+mn-cs"/>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kern="1200" cap="none" normalizeH="0" baseline="0" dirty="0" smtClean="0">
                          <a:ln>
                            <a:noFill/>
                          </a:ln>
                          <a:solidFill>
                            <a:schemeClr val="tx1"/>
                          </a:solidFill>
                          <a:effectLst/>
                          <a:latin typeface="Calibri" panose="020F0502020204030204" pitchFamily="34" charset="0"/>
                          <a:ea typeface="+mn-ea"/>
                          <a:cs typeface="+mn-cs"/>
                        </a:rPr>
                        <a:t>Periodi</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kern="1200" cap="none" normalizeH="0" baseline="0" dirty="0" smtClean="0">
                          <a:ln>
                            <a:noFill/>
                          </a:ln>
                          <a:solidFill>
                            <a:schemeClr val="tx1"/>
                          </a:solidFill>
                          <a:effectLst/>
                          <a:latin typeface="Calibri" panose="020F0502020204030204" pitchFamily="34" charset="0"/>
                          <a:ea typeface="+mn-ea"/>
                          <a:cs typeface="+mn-cs"/>
                        </a:rPr>
                        <a:t>X</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kern="1200" cap="none" normalizeH="0" baseline="0" dirty="0" smtClean="0">
                          <a:ln>
                            <a:noFill/>
                          </a:ln>
                          <a:solidFill>
                            <a:schemeClr val="tx1"/>
                          </a:solidFill>
                          <a:effectLst/>
                          <a:latin typeface="Calibri" panose="020F0502020204030204" pitchFamily="34" charset="0"/>
                          <a:ea typeface="+mn-ea"/>
                          <a:cs typeface="+mn-cs"/>
                        </a:rPr>
                        <a:t>X+1</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kern="1200" cap="none" normalizeH="0" baseline="0" dirty="0" smtClean="0">
                          <a:ln>
                            <a:noFill/>
                          </a:ln>
                          <a:solidFill>
                            <a:schemeClr val="tx1"/>
                          </a:solidFill>
                          <a:effectLst/>
                          <a:latin typeface="Calibri" panose="020F0502020204030204" pitchFamily="34" charset="0"/>
                          <a:ea typeface="+mn-ea"/>
                          <a:cs typeface="+mn-cs"/>
                        </a:rPr>
                        <a:t>X+2</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kern="1200" cap="none" normalizeH="0" baseline="0" dirty="0" smtClean="0">
                          <a:ln>
                            <a:noFill/>
                          </a:ln>
                          <a:solidFill>
                            <a:schemeClr val="tx1"/>
                          </a:solidFill>
                          <a:effectLst/>
                          <a:latin typeface="Calibri" panose="020F0502020204030204" pitchFamily="34" charset="0"/>
                          <a:ea typeface="+mn-ea"/>
                          <a:cs typeface="+mn-cs"/>
                        </a:rPr>
                        <a:t>X+3</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kern="1200" cap="none" normalizeH="0" baseline="0" dirty="0" smtClean="0">
                          <a:ln>
                            <a:noFill/>
                          </a:ln>
                          <a:solidFill>
                            <a:schemeClr val="tx1"/>
                          </a:solidFill>
                          <a:effectLst/>
                          <a:latin typeface="Calibri" panose="020F0502020204030204" pitchFamily="34" charset="0"/>
                          <a:ea typeface="+mn-ea"/>
                          <a:cs typeface="+mn-cs"/>
                        </a:rPr>
                        <a:t>X+4</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kern="1200" cap="none" normalizeH="0" baseline="0" dirty="0" smtClean="0">
                          <a:ln>
                            <a:noFill/>
                          </a:ln>
                          <a:solidFill>
                            <a:schemeClr val="tx1"/>
                          </a:solidFill>
                          <a:effectLst/>
                          <a:latin typeface="Calibri" panose="020F0502020204030204" pitchFamily="34" charset="0"/>
                          <a:ea typeface="+mn-ea"/>
                          <a:cs typeface="+mn-cs"/>
                        </a:rPr>
                        <a:t>X - X+4</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347624">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A</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Risultato ante imposte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1.000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1.000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1.000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1.000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1.000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1.000</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35873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B</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Calibri" panose="020F0502020204030204" pitchFamily="34" charset="0"/>
                        </a:rPr>
                        <a:t>Δ</a:t>
                      </a:r>
                      <a:r>
                        <a:rPr kumimoji="0" lang="it-IT" sz="1600" b="0" i="0" u="none" strike="noStrike" cap="none" normalizeH="0" baseline="0" dirty="0" smtClean="0">
                          <a:ln>
                            <a:noFill/>
                          </a:ln>
                          <a:solidFill>
                            <a:schemeClr val="tx1"/>
                          </a:solidFill>
                          <a:effectLst/>
                          <a:latin typeface="Calibri" panose="020F0502020204030204" pitchFamily="34" charset="0"/>
                        </a:rPr>
                        <a:t>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(80)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smtClean="0">
                        <a:ln>
                          <a:noFill/>
                        </a:ln>
                        <a:solidFill>
                          <a:schemeClr val="tx1"/>
                        </a:solidFill>
                        <a:effectLst/>
                        <a:latin typeface="Calibri" panose="020F0502020204030204"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smtClean="0">
                        <a:ln>
                          <a:noFill/>
                        </a:ln>
                        <a:solidFill>
                          <a:schemeClr val="tx1"/>
                        </a:solidFill>
                        <a:effectLst/>
                        <a:latin typeface="Calibri" panose="020F0502020204030204"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smtClean="0">
                        <a:ln>
                          <a:noFill/>
                        </a:ln>
                        <a:solidFill>
                          <a:schemeClr val="tx1"/>
                        </a:solidFill>
                        <a:effectLst/>
                        <a:latin typeface="Calibri" panose="020F0502020204030204"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smtClean="0">
                        <a:ln>
                          <a:noFill/>
                        </a:ln>
                        <a:solidFill>
                          <a:schemeClr val="tx1"/>
                        </a:solidFill>
                        <a:effectLst/>
                        <a:latin typeface="Calibri" panose="020F0502020204030204"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(80)</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346036">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C</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Calibri" panose="020F0502020204030204" pitchFamily="34" charset="0"/>
                        </a:rPr>
                        <a:t>Δ</a:t>
                      </a:r>
                      <a:r>
                        <a:rPr kumimoji="0" lang="it-IT" sz="1600" b="0" i="0" u="none" strike="noStrike" cap="none" normalizeH="0" baseline="0" dirty="0" smtClean="0">
                          <a:ln>
                            <a:noFill/>
                          </a:ln>
                          <a:solidFill>
                            <a:schemeClr val="tx1"/>
                          </a:solidFill>
                          <a:effectLst/>
                          <a:latin typeface="Calibri" panose="020F0502020204030204" pitchFamily="34" charset="0"/>
                        </a:rPr>
                        <a:t>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smtClean="0">
                        <a:ln>
                          <a:noFill/>
                        </a:ln>
                        <a:solidFill>
                          <a:schemeClr val="tx1"/>
                        </a:solidFill>
                        <a:effectLst/>
                        <a:latin typeface="Calibri" panose="020F0502020204030204"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80</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346036">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D</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Reddito imponibile (A+B+C)</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920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5.000</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496832">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E</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Imposte di competenza </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(50% di A)</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500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500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500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500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500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2.500</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518137">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F</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Imposte correnti dovute in base a liquidazione (50% di D)</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460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510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510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510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510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2.500</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518137">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G</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Differenza tra imposte di competenza e correnti (E-F)</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40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0</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518137">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smtClean="0">
                          <a:ln>
                            <a:noFill/>
                          </a:ln>
                          <a:solidFill>
                            <a:schemeClr val="tx1"/>
                          </a:solidFill>
                          <a:effectLst/>
                          <a:latin typeface="Calibri" panose="020F0502020204030204" pitchFamily="34" charset="0"/>
                        </a:rPr>
                        <a:t>H</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dirty="0" smtClean="0">
                          <a:ln>
                            <a:noFill/>
                          </a:ln>
                          <a:solidFill>
                            <a:schemeClr val="tx1"/>
                          </a:solidFill>
                          <a:effectLst/>
                          <a:latin typeface="Calibri" panose="020F0502020204030204" pitchFamily="34" charset="0"/>
                        </a:rPr>
                        <a:t>Fondo per imposte differite passive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dirty="0" smtClean="0">
                          <a:ln>
                            <a:noFill/>
                          </a:ln>
                          <a:solidFill>
                            <a:schemeClr val="tx1"/>
                          </a:solidFill>
                          <a:effectLst/>
                          <a:latin typeface="Calibri" panose="020F0502020204030204" pitchFamily="34" charset="0"/>
                        </a:rPr>
                        <a:t>40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smtClean="0">
                          <a:ln>
                            <a:noFill/>
                          </a:ln>
                          <a:solidFill>
                            <a:schemeClr val="tx1"/>
                          </a:solidFill>
                          <a:effectLst/>
                          <a:latin typeface="Calibri" panose="020F0502020204030204" pitchFamily="34" charset="0"/>
                        </a:rPr>
                        <a:t>30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smtClean="0">
                          <a:ln>
                            <a:noFill/>
                          </a:ln>
                          <a:solidFill>
                            <a:schemeClr val="tx1"/>
                          </a:solidFill>
                          <a:effectLst/>
                          <a:latin typeface="Calibri" panose="020F0502020204030204" pitchFamily="34" charset="0"/>
                        </a:rPr>
                        <a:t>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smtClean="0">
                          <a:ln>
                            <a:noFill/>
                          </a:ln>
                          <a:solidFill>
                            <a:schemeClr val="tx1"/>
                          </a:solidFill>
                          <a:effectLst/>
                          <a:latin typeface="Calibri" panose="020F0502020204030204" pitchFamily="34" charset="0"/>
                        </a:rPr>
                        <a:t>10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smtClean="0">
                          <a:ln>
                            <a:noFill/>
                          </a:ln>
                          <a:solidFill>
                            <a:schemeClr val="tx1"/>
                          </a:solidFill>
                          <a:effectLst/>
                          <a:latin typeface="Calibri" panose="020F0502020204030204" pitchFamily="34" charset="0"/>
                        </a:rPr>
                        <a:t>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N/A</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bl>
          </a:graphicData>
        </a:graphic>
      </p:graphicFrame>
      <p:sp>
        <p:nvSpPr>
          <p:cNvPr id="5"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La fiscalità differita: </a:t>
            </a:r>
            <a:r>
              <a:rPr lang="it-IT" altLang="it-IT" sz="2400" b="1" i="1" dirty="0" smtClean="0">
                <a:solidFill>
                  <a:schemeClr val="accent1">
                    <a:lumMod val="75000"/>
                  </a:schemeClr>
                </a:solidFill>
                <a:latin typeface="Calibri" panose="020F0502020204030204" pitchFamily="34" charset="0"/>
              </a:rPr>
              <a:t>case </a:t>
            </a:r>
            <a:r>
              <a:rPr lang="it-IT" altLang="it-IT" sz="2400" b="1" i="1" dirty="0" err="1" smtClean="0">
                <a:solidFill>
                  <a:schemeClr val="accent1">
                    <a:lumMod val="75000"/>
                  </a:schemeClr>
                </a:solidFill>
                <a:latin typeface="Calibri" panose="020F0502020204030204" pitchFamily="34" charset="0"/>
              </a:rPr>
              <a:t>study</a:t>
            </a:r>
            <a:r>
              <a:rPr lang="it-IT" altLang="it-IT" sz="2400" b="1" i="1" dirty="0" smtClean="0">
                <a:solidFill>
                  <a:schemeClr val="accent1">
                    <a:lumMod val="75000"/>
                  </a:schemeClr>
                </a:solidFill>
                <a:latin typeface="Calibri" panose="020F0502020204030204" pitchFamily="34" charset="0"/>
              </a:rPr>
              <a:t> </a:t>
            </a:r>
            <a:r>
              <a:rPr lang="it-IT" altLang="it-IT" sz="2400" b="1" dirty="0" smtClean="0">
                <a:solidFill>
                  <a:schemeClr val="accent1">
                    <a:lumMod val="75000"/>
                  </a:schemeClr>
                </a:solidFill>
                <a:latin typeface="Calibri" panose="020F0502020204030204" pitchFamily="34" charset="0"/>
              </a:rPr>
              <a:t>- numeri</a:t>
            </a:r>
            <a:endParaRPr lang="it-IT" altLang="it-IT" sz="2400" b="1" i="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2586752530"/>
      </p:ext>
    </p:extLst>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1458CF46-2A04-475E-A3FA-944572B59292}" type="slidenum">
              <a:rPr lang="it-IT"/>
              <a:pPr>
                <a:defRPr/>
              </a:pPr>
              <a:t>14</a:t>
            </a:fld>
            <a:endParaRPr lang="it-IT"/>
          </a:p>
        </p:txBody>
      </p:sp>
      <p:sp>
        <p:nvSpPr>
          <p:cNvPr id="16388" name="Rectangle 4"/>
          <p:cNvSpPr>
            <a:spLocks noChangeArrowheads="1"/>
          </p:cNvSpPr>
          <p:nvPr/>
        </p:nvSpPr>
        <p:spPr bwMode="auto">
          <a:xfrm>
            <a:off x="539552" y="1412776"/>
            <a:ext cx="8136904"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gn="just">
              <a:spcBef>
                <a:spcPct val="0"/>
              </a:spcBef>
              <a:buClr>
                <a:schemeClr val="tx1"/>
              </a:buClr>
              <a:buSzPct val="75000"/>
              <a:buFont typeface="Wingdings" pitchFamily="2" charset="2"/>
              <a:buNone/>
            </a:pPr>
            <a:r>
              <a:rPr lang="it-IT" altLang="it-IT" sz="2200" b="1" dirty="0">
                <a:solidFill>
                  <a:schemeClr val="accent1">
                    <a:lumMod val="75000"/>
                  </a:schemeClr>
                </a:solidFill>
                <a:latin typeface="Calibri" panose="020F0502020204030204" pitchFamily="34" charset="0"/>
              </a:rPr>
              <a:t>Nell’esercizio di origine delle differenze</a:t>
            </a:r>
            <a:r>
              <a:rPr lang="it-IT" altLang="it-IT" sz="2200" dirty="0">
                <a:solidFill>
                  <a:schemeClr val="accent1">
                    <a:lumMod val="75000"/>
                  </a:schemeClr>
                </a:solidFill>
                <a:latin typeface="Calibri" panose="020F0502020204030204" pitchFamily="34" charset="0"/>
              </a:rPr>
              <a:t>:</a:t>
            </a:r>
          </a:p>
          <a:p>
            <a:pPr marL="342900" indent="-342900" algn="just">
              <a:spcBef>
                <a:spcPct val="0"/>
              </a:spcBef>
              <a:buClr>
                <a:schemeClr val="accent1">
                  <a:lumMod val="75000"/>
                </a:schemeClr>
              </a:buClr>
              <a:buSzPct val="80000"/>
              <a:buFont typeface="Arial" panose="020B0604020202020204" pitchFamily="34" charset="0"/>
              <a:buChar char="•"/>
            </a:pPr>
            <a:r>
              <a:rPr lang="it-IT" altLang="it-IT" sz="2200" dirty="0">
                <a:solidFill>
                  <a:schemeClr val="accent1">
                    <a:lumMod val="75000"/>
                  </a:schemeClr>
                </a:solidFill>
                <a:latin typeface="Calibri" panose="020F0502020204030204" pitchFamily="34" charset="0"/>
              </a:rPr>
              <a:t>minor esborso per imposte dovute rispetto a quelle di competenza </a:t>
            </a:r>
            <a:r>
              <a:rPr lang="it-IT" altLang="it-IT" sz="2200" dirty="0" smtClean="0">
                <a:solidFill>
                  <a:schemeClr val="accent1">
                    <a:lumMod val="75000"/>
                  </a:schemeClr>
                </a:solidFill>
                <a:latin typeface="Calibri" panose="020F0502020204030204" pitchFamily="34" charset="0"/>
              </a:rPr>
              <a:t>dell’esercizio;</a:t>
            </a:r>
          </a:p>
          <a:p>
            <a:pPr marL="342900" indent="-342900" algn="just">
              <a:spcBef>
                <a:spcPct val="0"/>
              </a:spcBef>
              <a:buClr>
                <a:schemeClr val="accent1">
                  <a:lumMod val="75000"/>
                </a:schemeClr>
              </a:buClr>
              <a:buSzPct val="80000"/>
              <a:buFont typeface="Arial" panose="020B0604020202020204" pitchFamily="34" charset="0"/>
              <a:buChar char="•"/>
            </a:pPr>
            <a:r>
              <a:rPr lang="it-IT" altLang="it-IT" sz="2200" dirty="0" smtClean="0">
                <a:solidFill>
                  <a:schemeClr val="accent1">
                    <a:lumMod val="75000"/>
                  </a:schemeClr>
                </a:solidFill>
                <a:latin typeface="Calibri" panose="020F0502020204030204" pitchFamily="34" charset="0"/>
              </a:rPr>
              <a:t>conseguente </a:t>
            </a:r>
            <a:r>
              <a:rPr lang="it-IT" altLang="it-IT" sz="2200" dirty="0">
                <a:solidFill>
                  <a:schemeClr val="accent1">
                    <a:lumMod val="75000"/>
                  </a:schemeClr>
                </a:solidFill>
                <a:latin typeface="Calibri" panose="020F0502020204030204" pitchFamily="34" charset="0"/>
              </a:rPr>
              <a:t>nascita di un debito tributario presunto a manifestazione monetaria differita (fondo imposte differite).</a:t>
            </a:r>
          </a:p>
          <a:p>
            <a:pPr algn="just">
              <a:spcBef>
                <a:spcPct val="0"/>
              </a:spcBef>
              <a:buClr>
                <a:schemeClr val="tx1"/>
              </a:buClr>
              <a:buSzPct val="75000"/>
              <a:buFont typeface="Wingdings" pitchFamily="2" charset="2"/>
              <a:buNone/>
            </a:pPr>
            <a:endParaRPr lang="it-IT" altLang="it-IT" sz="2200" dirty="0">
              <a:solidFill>
                <a:schemeClr val="accent1">
                  <a:lumMod val="75000"/>
                </a:schemeClr>
              </a:solidFill>
              <a:latin typeface="Calibri" panose="020F0502020204030204" pitchFamily="34" charset="0"/>
            </a:endParaRPr>
          </a:p>
          <a:p>
            <a:pPr algn="just">
              <a:spcBef>
                <a:spcPct val="0"/>
              </a:spcBef>
              <a:buClr>
                <a:schemeClr val="tx1"/>
              </a:buClr>
              <a:buSzPct val="75000"/>
              <a:buFont typeface="Wingdings" pitchFamily="2" charset="2"/>
              <a:buNone/>
            </a:pPr>
            <a:r>
              <a:rPr lang="it-IT" altLang="it-IT" sz="2200" b="1" dirty="0">
                <a:solidFill>
                  <a:schemeClr val="accent1">
                    <a:lumMod val="75000"/>
                  </a:schemeClr>
                </a:solidFill>
                <a:latin typeface="Calibri" panose="020F0502020204030204" pitchFamily="34" charset="0"/>
              </a:rPr>
              <a:t>Nei periodi amministrativi nei quali si riassorbono le differenze</a:t>
            </a:r>
            <a:r>
              <a:rPr lang="it-IT" altLang="it-IT" sz="2200" dirty="0">
                <a:solidFill>
                  <a:schemeClr val="accent1">
                    <a:lumMod val="75000"/>
                  </a:schemeClr>
                </a:solidFill>
                <a:latin typeface="Calibri" panose="020F0502020204030204" pitchFamily="34" charset="0"/>
              </a:rPr>
              <a:t>:</a:t>
            </a:r>
          </a:p>
          <a:p>
            <a:pPr marL="342900" indent="-342900" algn="just">
              <a:spcBef>
                <a:spcPct val="0"/>
              </a:spcBef>
              <a:buClr>
                <a:schemeClr val="accent1">
                  <a:lumMod val="75000"/>
                </a:schemeClr>
              </a:buClr>
              <a:buSzPct val="80000"/>
              <a:buFont typeface="Arial" panose="020B0604020202020204" pitchFamily="34" charset="0"/>
              <a:buChar char="•"/>
            </a:pPr>
            <a:r>
              <a:rPr lang="it-IT" altLang="it-IT" sz="2200" dirty="0">
                <a:solidFill>
                  <a:schemeClr val="accent1">
                    <a:lumMod val="75000"/>
                  </a:schemeClr>
                </a:solidFill>
                <a:latin typeface="Calibri" panose="020F0502020204030204" pitchFamily="34" charset="0"/>
              </a:rPr>
              <a:t>maggior esborso per imposte dovute in base alla dichiarazione dei redditi rispetto a quelle di competenza </a:t>
            </a:r>
            <a:r>
              <a:rPr lang="it-IT" altLang="it-IT" sz="2200" dirty="0" smtClean="0">
                <a:solidFill>
                  <a:schemeClr val="accent1">
                    <a:lumMod val="75000"/>
                  </a:schemeClr>
                </a:solidFill>
                <a:latin typeface="Calibri" panose="020F0502020204030204" pitchFamily="34" charset="0"/>
              </a:rPr>
              <a:t>dell’esercizio;</a:t>
            </a:r>
          </a:p>
          <a:p>
            <a:pPr marL="342900" indent="-342900" algn="just">
              <a:spcBef>
                <a:spcPct val="0"/>
              </a:spcBef>
              <a:buClr>
                <a:schemeClr val="accent1">
                  <a:lumMod val="75000"/>
                </a:schemeClr>
              </a:buClr>
              <a:buSzPct val="80000"/>
              <a:buFont typeface="Arial" panose="020B0604020202020204" pitchFamily="34" charset="0"/>
              <a:buChar char="•"/>
            </a:pPr>
            <a:r>
              <a:rPr lang="it-IT" altLang="it-IT" sz="2200" dirty="0" smtClean="0">
                <a:solidFill>
                  <a:schemeClr val="accent1">
                    <a:lumMod val="75000"/>
                  </a:schemeClr>
                </a:solidFill>
                <a:latin typeface="Calibri" panose="020F0502020204030204" pitchFamily="34" charset="0"/>
              </a:rPr>
              <a:t>conseguente </a:t>
            </a:r>
            <a:r>
              <a:rPr lang="it-IT" altLang="it-IT" sz="2200" dirty="0">
                <a:solidFill>
                  <a:schemeClr val="accent1">
                    <a:lumMod val="75000"/>
                  </a:schemeClr>
                </a:solidFill>
                <a:latin typeface="Calibri" panose="020F0502020204030204" pitchFamily="34" charset="0"/>
              </a:rPr>
              <a:t>utilizzo del fondo imposte differite a suo tempo costituito.</a:t>
            </a:r>
          </a:p>
        </p:txBody>
      </p:sp>
      <p:sp>
        <p:nvSpPr>
          <p:cNvPr id="6"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La fiscalità differita: </a:t>
            </a:r>
            <a:r>
              <a:rPr lang="it-IT" altLang="it-IT" sz="2400" b="1" i="1" dirty="0" smtClean="0">
                <a:solidFill>
                  <a:schemeClr val="accent1">
                    <a:lumMod val="75000"/>
                  </a:schemeClr>
                </a:solidFill>
                <a:latin typeface="Calibri" panose="020F0502020204030204" pitchFamily="34" charset="0"/>
              </a:rPr>
              <a:t>case </a:t>
            </a:r>
            <a:r>
              <a:rPr lang="it-IT" altLang="it-IT" sz="2400" b="1" i="1" dirty="0" err="1" smtClean="0">
                <a:solidFill>
                  <a:schemeClr val="accent1">
                    <a:lumMod val="75000"/>
                  </a:schemeClr>
                </a:solidFill>
                <a:latin typeface="Calibri" panose="020F0502020204030204" pitchFamily="34" charset="0"/>
              </a:rPr>
              <a:t>study</a:t>
            </a:r>
            <a:r>
              <a:rPr lang="it-IT" altLang="it-IT" sz="2400" b="1" i="1" dirty="0" smtClean="0">
                <a:solidFill>
                  <a:schemeClr val="accent1">
                    <a:lumMod val="75000"/>
                  </a:schemeClr>
                </a:solidFill>
                <a:latin typeface="Calibri" panose="020F0502020204030204" pitchFamily="34" charset="0"/>
              </a:rPr>
              <a:t> </a:t>
            </a:r>
            <a:r>
              <a:rPr lang="it-IT" altLang="it-IT" sz="2400" b="1" dirty="0" smtClean="0">
                <a:solidFill>
                  <a:schemeClr val="accent1">
                    <a:lumMod val="75000"/>
                  </a:schemeClr>
                </a:solidFill>
                <a:latin typeface="Calibri" panose="020F0502020204030204" pitchFamily="34" charset="0"/>
              </a:rPr>
              <a:t>- conclusioni</a:t>
            </a:r>
            <a:endParaRPr lang="it-IT" altLang="it-IT" sz="2400" b="1" i="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397125353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388">
                                            <p:txEl>
                                              <p:pRg st="0" end="0"/>
                                            </p:txEl>
                                          </p:spTgt>
                                        </p:tgtEl>
                                        <p:attrNameLst>
                                          <p:attrName>style.visibility</p:attrName>
                                        </p:attrNameLst>
                                      </p:cBhvr>
                                      <p:to>
                                        <p:strVal val="visible"/>
                                      </p:to>
                                    </p:set>
                                    <p:animEffect transition="in" filter="fade">
                                      <p:cBhvr>
                                        <p:cTn id="7" dur="1000"/>
                                        <p:tgtEl>
                                          <p:spTgt spid="16388">
                                            <p:txEl>
                                              <p:pRg st="0" end="0"/>
                                            </p:txEl>
                                          </p:spTgt>
                                        </p:tgtEl>
                                      </p:cBhvr>
                                    </p:animEffect>
                                    <p:anim calcmode="lin" valueType="num">
                                      <p:cBhvr>
                                        <p:cTn id="8" dur="1000" fill="hold"/>
                                        <p:tgtEl>
                                          <p:spTgt spid="1638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6388">
                                            <p:txEl>
                                              <p:pRg st="1" end="1"/>
                                            </p:txEl>
                                          </p:spTgt>
                                        </p:tgtEl>
                                        <p:attrNameLst>
                                          <p:attrName>style.visibility</p:attrName>
                                        </p:attrNameLst>
                                      </p:cBhvr>
                                      <p:to>
                                        <p:strVal val="visible"/>
                                      </p:to>
                                    </p:set>
                                    <p:animEffect transition="in" filter="fade">
                                      <p:cBhvr>
                                        <p:cTn id="12" dur="1000"/>
                                        <p:tgtEl>
                                          <p:spTgt spid="16388">
                                            <p:txEl>
                                              <p:pRg st="1" end="1"/>
                                            </p:txEl>
                                          </p:spTgt>
                                        </p:tgtEl>
                                      </p:cBhvr>
                                    </p:animEffect>
                                    <p:anim calcmode="lin" valueType="num">
                                      <p:cBhvr>
                                        <p:cTn id="13" dur="1000" fill="hold"/>
                                        <p:tgtEl>
                                          <p:spTgt spid="1638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6388">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6388">
                                            <p:txEl>
                                              <p:pRg st="2" end="2"/>
                                            </p:txEl>
                                          </p:spTgt>
                                        </p:tgtEl>
                                        <p:attrNameLst>
                                          <p:attrName>style.visibility</p:attrName>
                                        </p:attrNameLst>
                                      </p:cBhvr>
                                      <p:to>
                                        <p:strVal val="visible"/>
                                      </p:to>
                                    </p:set>
                                    <p:animEffect transition="in" filter="fade">
                                      <p:cBhvr>
                                        <p:cTn id="17" dur="1000"/>
                                        <p:tgtEl>
                                          <p:spTgt spid="16388">
                                            <p:txEl>
                                              <p:pRg st="2" end="2"/>
                                            </p:txEl>
                                          </p:spTgt>
                                        </p:tgtEl>
                                      </p:cBhvr>
                                    </p:animEffect>
                                    <p:anim calcmode="lin" valueType="num">
                                      <p:cBhvr>
                                        <p:cTn id="18" dur="1000" fill="hold"/>
                                        <p:tgtEl>
                                          <p:spTgt spid="1638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638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6388">
                                            <p:txEl>
                                              <p:pRg st="4" end="4"/>
                                            </p:txEl>
                                          </p:spTgt>
                                        </p:tgtEl>
                                        <p:attrNameLst>
                                          <p:attrName>style.visibility</p:attrName>
                                        </p:attrNameLst>
                                      </p:cBhvr>
                                      <p:to>
                                        <p:strVal val="visible"/>
                                      </p:to>
                                    </p:set>
                                    <p:animEffect transition="in" filter="fade">
                                      <p:cBhvr>
                                        <p:cTn id="24" dur="1000"/>
                                        <p:tgtEl>
                                          <p:spTgt spid="16388">
                                            <p:txEl>
                                              <p:pRg st="4" end="4"/>
                                            </p:txEl>
                                          </p:spTgt>
                                        </p:tgtEl>
                                      </p:cBhvr>
                                    </p:animEffect>
                                    <p:anim calcmode="lin" valueType="num">
                                      <p:cBhvr>
                                        <p:cTn id="25" dur="1000" fill="hold"/>
                                        <p:tgtEl>
                                          <p:spTgt spid="16388">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16388">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6388">
                                            <p:txEl>
                                              <p:pRg st="5" end="5"/>
                                            </p:txEl>
                                          </p:spTgt>
                                        </p:tgtEl>
                                        <p:attrNameLst>
                                          <p:attrName>style.visibility</p:attrName>
                                        </p:attrNameLst>
                                      </p:cBhvr>
                                      <p:to>
                                        <p:strVal val="visible"/>
                                      </p:to>
                                    </p:set>
                                    <p:animEffect transition="in" filter="fade">
                                      <p:cBhvr>
                                        <p:cTn id="29" dur="1000"/>
                                        <p:tgtEl>
                                          <p:spTgt spid="16388">
                                            <p:txEl>
                                              <p:pRg st="5" end="5"/>
                                            </p:txEl>
                                          </p:spTgt>
                                        </p:tgtEl>
                                      </p:cBhvr>
                                    </p:animEffect>
                                    <p:anim calcmode="lin" valueType="num">
                                      <p:cBhvr>
                                        <p:cTn id="30" dur="1000" fill="hold"/>
                                        <p:tgtEl>
                                          <p:spTgt spid="1638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16388">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6388">
                                            <p:txEl>
                                              <p:pRg st="6" end="6"/>
                                            </p:txEl>
                                          </p:spTgt>
                                        </p:tgtEl>
                                        <p:attrNameLst>
                                          <p:attrName>style.visibility</p:attrName>
                                        </p:attrNameLst>
                                      </p:cBhvr>
                                      <p:to>
                                        <p:strVal val="visible"/>
                                      </p:to>
                                    </p:set>
                                    <p:animEffect transition="in" filter="fade">
                                      <p:cBhvr>
                                        <p:cTn id="34" dur="1000"/>
                                        <p:tgtEl>
                                          <p:spTgt spid="16388">
                                            <p:txEl>
                                              <p:pRg st="6" end="6"/>
                                            </p:txEl>
                                          </p:spTgt>
                                        </p:tgtEl>
                                      </p:cBhvr>
                                    </p:animEffect>
                                    <p:anim calcmode="lin" valueType="num">
                                      <p:cBhvr>
                                        <p:cTn id="35" dur="1000" fill="hold"/>
                                        <p:tgtEl>
                                          <p:spTgt spid="16388">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1638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numero diapositiva 5"/>
          <p:cNvSpPr>
            <a:spLocks noGrp="1"/>
          </p:cNvSpPr>
          <p:nvPr>
            <p:ph type="sldNum" sz="quarter" idx="12"/>
          </p:nvPr>
        </p:nvSpPr>
        <p:spPr/>
        <p:txBody>
          <a:bodyPr/>
          <a:lstStyle/>
          <a:p>
            <a:pPr>
              <a:defRPr/>
            </a:pPr>
            <a:fld id="{7727D2BB-CEE4-47BA-8128-ED791E9EE098}" type="slidenum">
              <a:rPr lang="it-IT"/>
              <a:pPr>
                <a:defRPr/>
              </a:pPr>
              <a:t>15</a:t>
            </a:fld>
            <a:endParaRPr lang="it-IT"/>
          </a:p>
        </p:txBody>
      </p:sp>
      <p:sp>
        <p:nvSpPr>
          <p:cNvPr id="17412" name="Rectangle 13"/>
          <p:cNvSpPr>
            <a:spLocks noChangeArrowheads="1"/>
          </p:cNvSpPr>
          <p:nvPr/>
        </p:nvSpPr>
        <p:spPr bwMode="auto">
          <a:xfrm>
            <a:off x="684213" y="1785938"/>
            <a:ext cx="8208962"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eaLnBrk="1" hangingPunct="1">
              <a:lnSpc>
                <a:spcPct val="90000"/>
              </a:lnSpc>
              <a:buFontTx/>
              <a:buNone/>
            </a:pPr>
            <a:endParaRPr kumimoji="0" lang="it-IT" altLang="it-IT" sz="1600"/>
          </a:p>
        </p:txBody>
      </p:sp>
      <p:sp>
        <p:nvSpPr>
          <p:cNvPr id="17413" name="Rectangle 34"/>
          <p:cNvSpPr>
            <a:spLocks noChangeArrowheads="1"/>
          </p:cNvSpPr>
          <p:nvPr/>
        </p:nvSpPr>
        <p:spPr bwMode="auto">
          <a:xfrm>
            <a:off x="684213" y="1556792"/>
            <a:ext cx="7863135" cy="4248472"/>
          </a:xfrm>
          <a:prstGeom prst="rect">
            <a:avLst/>
          </a:prstGeom>
          <a:noFill/>
          <a:ln w="25400">
            <a:solidFill>
              <a:srgbClr val="5F5F5F"/>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eaLnBrk="1" hangingPunct="1">
              <a:spcBef>
                <a:spcPct val="0"/>
              </a:spcBef>
              <a:buFontTx/>
              <a:buNone/>
            </a:pPr>
            <a:r>
              <a:rPr kumimoji="0" lang="it-IT" altLang="it-IT" sz="2200" i="1" u="sng" dirty="0">
                <a:solidFill>
                  <a:schemeClr val="accent1">
                    <a:lumMod val="75000"/>
                  </a:schemeClr>
                </a:solidFill>
                <a:latin typeface="Calibri" panose="020F0502020204030204" pitchFamily="34" charset="0"/>
              </a:rPr>
              <a:t>Stato Patrimoniale</a:t>
            </a:r>
          </a:p>
          <a:p>
            <a:pPr eaLnBrk="1" hangingPunct="1">
              <a:spcBef>
                <a:spcPct val="0"/>
              </a:spcBef>
              <a:buFontTx/>
              <a:buNone/>
            </a:pPr>
            <a:r>
              <a:rPr kumimoji="0" lang="it-IT" altLang="it-IT" sz="2200" b="1" dirty="0">
                <a:solidFill>
                  <a:srgbClr val="C00000"/>
                </a:solidFill>
                <a:latin typeface="Calibri" panose="020F0502020204030204" pitchFamily="34" charset="0"/>
              </a:rPr>
              <a:t>Attivo</a:t>
            </a:r>
          </a:p>
          <a:p>
            <a:pPr eaLnBrk="1" hangingPunct="1">
              <a:spcBef>
                <a:spcPct val="0"/>
              </a:spcBef>
              <a:buFontTx/>
              <a:buNone/>
            </a:pPr>
            <a:r>
              <a:rPr kumimoji="0" lang="it-IT" altLang="it-IT" sz="2200" dirty="0">
                <a:solidFill>
                  <a:schemeClr val="accent1">
                    <a:lumMod val="75000"/>
                  </a:schemeClr>
                </a:solidFill>
                <a:latin typeface="Calibri" panose="020F0502020204030204" pitchFamily="34" charset="0"/>
              </a:rPr>
              <a:t>C) Attivo circolante</a:t>
            </a:r>
          </a:p>
          <a:p>
            <a:pPr eaLnBrk="1" hangingPunct="1">
              <a:spcBef>
                <a:spcPct val="0"/>
              </a:spcBef>
              <a:buFontTx/>
              <a:buNone/>
            </a:pPr>
            <a:r>
              <a:rPr kumimoji="0" lang="it-IT" altLang="it-IT" sz="2200" dirty="0" smtClean="0">
                <a:solidFill>
                  <a:schemeClr val="accent1">
                    <a:lumMod val="75000"/>
                  </a:schemeClr>
                </a:solidFill>
                <a:latin typeface="Calibri" panose="020F0502020204030204" pitchFamily="34" charset="0"/>
              </a:rPr>
              <a:t>	II</a:t>
            </a:r>
            <a:r>
              <a:rPr kumimoji="0" lang="it-IT" altLang="it-IT" sz="2200" dirty="0">
                <a:solidFill>
                  <a:schemeClr val="accent1">
                    <a:lumMod val="75000"/>
                  </a:schemeClr>
                </a:solidFill>
                <a:latin typeface="Calibri" panose="020F0502020204030204" pitchFamily="34" charset="0"/>
              </a:rPr>
              <a:t>) </a:t>
            </a:r>
            <a:r>
              <a:rPr kumimoji="0" lang="it-IT" altLang="it-IT" sz="2200" dirty="0" smtClean="0">
                <a:solidFill>
                  <a:schemeClr val="accent1">
                    <a:lumMod val="75000"/>
                  </a:schemeClr>
                </a:solidFill>
                <a:latin typeface="Calibri" panose="020F0502020204030204" pitchFamily="34" charset="0"/>
              </a:rPr>
              <a:t>Crediti</a:t>
            </a:r>
            <a:endParaRPr kumimoji="0" lang="it-IT" altLang="it-IT" sz="2200" dirty="0">
              <a:solidFill>
                <a:schemeClr val="accent1">
                  <a:lumMod val="75000"/>
                </a:schemeClr>
              </a:solidFill>
              <a:latin typeface="Calibri" panose="020F0502020204030204" pitchFamily="34" charset="0"/>
            </a:endParaRPr>
          </a:p>
          <a:p>
            <a:pPr eaLnBrk="1" hangingPunct="1">
              <a:spcBef>
                <a:spcPct val="0"/>
              </a:spcBef>
              <a:buFontTx/>
              <a:buNone/>
            </a:pPr>
            <a:r>
              <a:rPr kumimoji="0" lang="it-IT" altLang="it-IT" sz="2200" dirty="0" smtClean="0">
                <a:solidFill>
                  <a:schemeClr val="accent1">
                    <a:lumMod val="75000"/>
                  </a:schemeClr>
                </a:solidFill>
                <a:latin typeface="Calibri" panose="020F0502020204030204" pitchFamily="34" charset="0"/>
              </a:rPr>
              <a:t>	5 ter</a:t>
            </a:r>
            <a:r>
              <a:rPr kumimoji="0" lang="it-IT" altLang="it-IT" sz="2200" dirty="0">
                <a:solidFill>
                  <a:schemeClr val="accent1">
                    <a:lumMod val="75000"/>
                  </a:schemeClr>
                </a:solidFill>
                <a:latin typeface="Calibri" panose="020F0502020204030204" pitchFamily="34" charset="0"/>
              </a:rPr>
              <a:t>) imposte anticipate</a:t>
            </a:r>
          </a:p>
          <a:p>
            <a:pPr eaLnBrk="1" hangingPunct="1">
              <a:spcBef>
                <a:spcPct val="0"/>
              </a:spcBef>
              <a:buFontTx/>
              <a:buNone/>
            </a:pPr>
            <a:r>
              <a:rPr kumimoji="0" lang="it-IT" altLang="it-IT" sz="2200" b="1" dirty="0">
                <a:solidFill>
                  <a:srgbClr val="C00000"/>
                </a:solidFill>
                <a:latin typeface="Calibri" panose="020F0502020204030204" pitchFamily="34" charset="0"/>
              </a:rPr>
              <a:t>Passivo</a:t>
            </a:r>
          </a:p>
          <a:p>
            <a:pPr eaLnBrk="1" hangingPunct="1">
              <a:spcBef>
                <a:spcPct val="0"/>
              </a:spcBef>
              <a:buFontTx/>
              <a:buNone/>
            </a:pPr>
            <a:r>
              <a:rPr kumimoji="0" lang="it-IT" altLang="it-IT" sz="2200" dirty="0">
                <a:solidFill>
                  <a:schemeClr val="accent1">
                    <a:lumMod val="75000"/>
                  </a:schemeClr>
                </a:solidFill>
                <a:latin typeface="Calibri" panose="020F0502020204030204" pitchFamily="34" charset="0"/>
              </a:rPr>
              <a:t>B) Fondi per rischi e oneri</a:t>
            </a:r>
          </a:p>
          <a:p>
            <a:pPr eaLnBrk="1" hangingPunct="1">
              <a:spcBef>
                <a:spcPct val="0"/>
              </a:spcBef>
              <a:buFontTx/>
              <a:buNone/>
            </a:pPr>
            <a:r>
              <a:rPr kumimoji="0" lang="it-IT" altLang="it-IT" sz="2200" dirty="0" smtClean="0">
                <a:solidFill>
                  <a:schemeClr val="accent1">
                    <a:lumMod val="75000"/>
                  </a:schemeClr>
                </a:solidFill>
                <a:latin typeface="Calibri" panose="020F0502020204030204" pitchFamily="34" charset="0"/>
              </a:rPr>
              <a:t>	2) </a:t>
            </a:r>
            <a:r>
              <a:rPr kumimoji="0" lang="it-IT" altLang="it-IT" sz="2200" dirty="0">
                <a:solidFill>
                  <a:schemeClr val="accent1">
                    <a:lumMod val="75000"/>
                  </a:schemeClr>
                </a:solidFill>
                <a:latin typeface="Calibri" panose="020F0502020204030204" pitchFamily="34" charset="0"/>
              </a:rPr>
              <a:t>per imposte, anche differite</a:t>
            </a:r>
          </a:p>
          <a:p>
            <a:pPr eaLnBrk="1" hangingPunct="1">
              <a:spcBef>
                <a:spcPct val="0"/>
              </a:spcBef>
              <a:buFontTx/>
              <a:buNone/>
            </a:pPr>
            <a:endParaRPr kumimoji="0" lang="it-IT" altLang="it-IT" sz="2200" i="1" dirty="0">
              <a:solidFill>
                <a:schemeClr val="accent1">
                  <a:lumMod val="75000"/>
                </a:schemeClr>
              </a:solidFill>
              <a:latin typeface="Calibri" panose="020F0502020204030204" pitchFamily="34" charset="0"/>
            </a:endParaRPr>
          </a:p>
          <a:p>
            <a:pPr eaLnBrk="1" hangingPunct="1">
              <a:spcBef>
                <a:spcPct val="0"/>
              </a:spcBef>
              <a:buFontTx/>
              <a:buNone/>
            </a:pPr>
            <a:r>
              <a:rPr kumimoji="0" lang="it-IT" altLang="it-IT" sz="2200" i="1" u="sng" dirty="0">
                <a:solidFill>
                  <a:schemeClr val="accent1">
                    <a:lumMod val="75000"/>
                  </a:schemeClr>
                </a:solidFill>
                <a:latin typeface="Calibri" panose="020F0502020204030204" pitchFamily="34" charset="0"/>
              </a:rPr>
              <a:t>Conto economico</a:t>
            </a:r>
          </a:p>
          <a:p>
            <a:pPr eaLnBrk="1" hangingPunct="1">
              <a:spcBef>
                <a:spcPct val="0"/>
              </a:spcBef>
              <a:buFontTx/>
              <a:buNone/>
            </a:pPr>
            <a:r>
              <a:rPr kumimoji="0" lang="it-IT" altLang="it-IT" sz="2200" i="1" dirty="0" smtClean="0">
                <a:solidFill>
                  <a:schemeClr val="accent1">
                    <a:lumMod val="75000"/>
                  </a:schemeClr>
                </a:solidFill>
                <a:latin typeface="Calibri" panose="020F0502020204030204" pitchFamily="34" charset="0"/>
              </a:rPr>
              <a:t>20) </a:t>
            </a:r>
            <a:r>
              <a:rPr kumimoji="0" lang="it-IT" altLang="it-IT" sz="2200" i="1" dirty="0">
                <a:solidFill>
                  <a:schemeClr val="accent1">
                    <a:lumMod val="75000"/>
                  </a:schemeClr>
                </a:solidFill>
                <a:latin typeface="Calibri" panose="020F0502020204030204" pitchFamily="34" charset="0"/>
              </a:rPr>
              <a:t>imposte sul reddito dell’esercizio, correnti, differite e anticipate</a:t>
            </a:r>
          </a:p>
        </p:txBody>
      </p:sp>
      <p:sp>
        <p:nvSpPr>
          <p:cNvPr id="6"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Rappresentazione in bilancio</a:t>
            </a:r>
            <a:endParaRPr lang="it-IT" altLang="it-IT" sz="2400" b="1" i="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3325705140"/>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ext Box 2"/>
          <p:cNvSpPr txBox="1">
            <a:spLocks noChangeArrowheads="1"/>
          </p:cNvSpPr>
          <p:nvPr/>
        </p:nvSpPr>
        <p:spPr bwMode="auto">
          <a:xfrm>
            <a:off x="395536" y="739775"/>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La fiscalità differita</a:t>
            </a:r>
            <a:endParaRPr lang="it-IT" altLang="it-IT" sz="2400" b="1" i="1" dirty="0">
              <a:solidFill>
                <a:schemeClr val="accent1">
                  <a:lumMod val="75000"/>
                </a:schemeClr>
              </a:solidFill>
              <a:latin typeface="Calibri" panose="020F0502020204030204" pitchFamily="34" charset="0"/>
            </a:endParaRPr>
          </a:p>
        </p:txBody>
      </p:sp>
      <p:sp>
        <p:nvSpPr>
          <p:cNvPr id="4" name="Segnaposto contenuto 3"/>
          <p:cNvSpPr>
            <a:spLocks noGrp="1"/>
          </p:cNvSpPr>
          <p:nvPr>
            <p:ph sz="quarter" idx="1"/>
          </p:nvPr>
        </p:nvSpPr>
        <p:spPr/>
        <p:txBody>
          <a:bodyPr>
            <a:normAutofit/>
          </a:bodyPr>
          <a:lstStyle/>
          <a:p>
            <a:pPr marL="0" indent="0">
              <a:buNone/>
            </a:pPr>
            <a:endParaRPr lang="it-IT" sz="2400" dirty="0" smtClean="0">
              <a:solidFill>
                <a:schemeClr val="accent1">
                  <a:lumMod val="75000"/>
                </a:schemeClr>
              </a:solidFill>
              <a:latin typeface="Calibri" panose="020F0502020204030204" pitchFamily="34" charset="0"/>
            </a:endParaRPr>
          </a:p>
          <a:p>
            <a:pPr>
              <a:buFont typeface="Wingdings" panose="05000000000000000000" pitchFamily="2" charset="2"/>
              <a:buChar char="v"/>
            </a:pPr>
            <a:r>
              <a:rPr lang="it-IT" sz="2400" dirty="0" smtClean="0">
                <a:solidFill>
                  <a:schemeClr val="accent1">
                    <a:lumMod val="75000"/>
                  </a:schemeClr>
                </a:solidFill>
                <a:latin typeface="Calibri" panose="020F0502020204030204" pitchFamily="34" charset="0"/>
              </a:rPr>
              <a:t>Le imposte sul reddito</a:t>
            </a:r>
          </a:p>
          <a:p>
            <a:pPr>
              <a:buFont typeface="Wingdings" panose="05000000000000000000" pitchFamily="2" charset="2"/>
              <a:buChar char="v"/>
            </a:pPr>
            <a:r>
              <a:rPr lang="it-IT" sz="2400" dirty="0" smtClean="0">
                <a:solidFill>
                  <a:schemeClr val="accent1">
                    <a:lumMod val="75000"/>
                  </a:schemeClr>
                </a:solidFill>
                <a:latin typeface="Calibri" panose="020F0502020204030204" pitchFamily="34" charset="0"/>
              </a:rPr>
              <a:t>La fiscalità differita</a:t>
            </a:r>
          </a:p>
          <a:p>
            <a:pPr>
              <a:buFont typeface="Wingdings" panose="05000000000000000000" pitchFamily="2" charset="2"/>
              <a:buChar char="v"/>
            </a:pPr>
            <a:r>
              <a:rPr lang="it-IT" sz="2400" dirty="0" smtClean="0">
                <a:solidFill>
                  <a:schemeClr val="accent1">
                    <a:lumMod val="75000"/>
                  </a:schemeClr>
                </a:solidFill>
                <a:latin typeface="Calibri" panose="020F0502020204030204" pitchFamily="34" charset="0"/>
              </a:rPr>
              <a:t>Rappresentazione in  bilancio</a:t>
            </a:r>
          </a:p>
        </p:txBody>
      </p:sp>
      <p:sp>
        <p:nvSpPr>
          <p:cNvPr id="2" name="Segnaposto numero diapositiva 1"/>
          <p:cNvSpPr>
            <a:spLocks noGrp="1"/>
          </p:cNvSpPr>
          <p:nvPr>
            <p:ph type="sldNum" sz="quarter" idx="12"/>
          </p:nvPr>
        </p:nvSpPr>
        <p:spPr/>
        <p:txBody>
          <a:bodyPr/>
          <a:lstStyle/>
          <a:p>
            <a:fld id="{E7A41E1B-4F70-4964-A407-84C68BE8251C}" type="slidenum">
              <a:rPr lang="it-IT" smtClean="0"/>
              <a:t>2</a:t>
            </a:fld>
            <a:endParaRPr lang="it-IT"/>
          </a:p>
        </p:txBody>
      </p:sp>
    </p:spTree>
    <p:extLst>
      <p:ext uri="{BB962C8B-B14F-4D97-AF65-F5344CB8AC3E}">
        <p14:creationId xmlns:p14="http://schemas.microsoft.com/office/powerpoint/2010/main" val="3313055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Le imposte sul reddito</a:t>
            </a:r>
            <a:endParaRPr lang="it-IT" altLang="it-IT" sz="2400" b="1" i="1" dirty="0">
              <a:solidFill>
                <a:schemeClr val="accent1">
                  <a:lumMod val="75000"/>
                </a:schemeClr>
              </a:solidFill>
              <a:latin typeface="Calibri" panose="020F0502020204030204" pitchFamily="34" charset="0"/>
            </a:endParaRPr>
          </a:p>
        </p:txBody>
      </p:sp>
      <p:sp>
        <p:nvSpPr>
          <p:cNvPr id="3" name="Segnaposto contenuto 2"/>
          <p:cNvSpPr>
            <a:spLocks noGrp="1"/>
          </p:cNvSpPr>
          <p:nvPr>
            <p:ph sz="quarter" idx="1"/>
          </p:nvPr>
        </p:nvSpPr>
        <p:spPr/>
        <p:txBody>
          <a:bodyPr>
            <a:noAutofit/>
          </a:bodyPr>
          <a:lstStyle/>
          <a:p>
            <a:pPr marL="0" indent="0" algn="just">
              <a:buNone/>
            </a:pPr>
            <a:r>
              <a:rPr lang="it-IT" sz="2200" dirty="0" smtClean="0">
                <a:solidFill>
                  <a:schemeClr val="accent1">
                    <a:lumMod val="75000"/>
                  </a:schemeClr>
                </a:solidFill>
                <a:latin typeface="Calibri" panose="020F0502020204030204" pitchFamily="34" charset="0"/>
              </a:rPr>
              <a:t>Scostamenti </a:t>
            </a:r>
            <a:r>
              <a:rPr lang="it-IT" sz="2200" dirty="0">
                <a:solidFill>
                  <a:schemeClr val="accent1">
                    <a:lumMod val="75000"/>
                  </a:schemeClr>
                </a:solidFill>
                <a:latin typeface="Calibri" panose="020F0502020204030204" pitchFamily="34" charset="0"/>
              </a:rPr>
              <a:t>tra valori fiscali e di bilancio</a:t>
            </a:r>
          </a:p>
          <a:p>
            <a:pPr marL="0" indent="0" algn="just">
              <a:buNone/>
            </a:pPr>
            <a:endParaRPr lang="it-IT" sz="2200" dirty="0" smtClean="0">
              <a:solidFill>
                <a:schemeClr val="accent1">
                  <a:lumMod val="75000"/>
                </a:schemeClr>
              </a:solidFill>
              <a:latin typeface="Calibri" panose="020F0502020204030204" pitchFamily="34" charset="0"/>
            </a:endParaRPr>
          </a:p>
          <a:p>
            <a:pPr marL="0" indent="0" algn="just">
              <a:buNone/>
            </a:pPr>
            <a:endParaRPr lang="it-IT" sz="2200" dirty="0">
              <a:solidFill>
                <a:schemeClr val="accent1">
                  <a:lumMod val="75000"/>
                </a:schemeClr>
              </a:solidFill>
              <a:latin typeface="Calibri" panose="020F0502020204030204" pitchFamily="34" charset="0"/>
            </a:endParaRPr>
          </a:p>
          <a:p>
            <a:pPr marL="0" indent="0" algn="just">
              <a:buNone/>
            </a:pPr>
            <a:endParaRPr lang="it-IT" sz="2200" dirty="0" smtClean="0">
              <a:solidFill>
                <a:schemeClr val="accent1">
                  <a:lumMod val="75000"/>
                </a:schemeClr>
              </a:solidFill>
              <a:latin typeface="Calibri" panose="020F0502020204030204" pitchFamily="34" charset="0"/>
            </a:endParaRPr>
          </a:p>
          <a:p>
            <a:pPr marL="0" indent="0" algn="just">
              <a:buNone/>
            </a:pPr>
            <a:endParaRPr lang="it-IT" sz="2200" dirty="0">
              <a:solidFill>
                <a:schemeClr val="accent1">
                  <a:lumMod val="75000"/>
                </a:schemeClr>
              </a:solidFill>
              <a:latin typeface="Calibri" panose="020F0502020204030204" pitchFamily="34" charset="0"/>
            </a:endParaRPr>
          </a:p>
          <a:p>
            <a:pPr marL="0" indent="0" algn="just">
              <a:buNone/>
            </a:pPr>
            <a:endParaRPr lang="it-IT" sz="2200" dirty="0">
              <a:solidFill>
                <a:schemeClr val="accent1">
                  <a:lumMod val="75000"/>
                </a:schemeClr>
              </a:solidFill>
              <a:latin typeface="Calibri" panose="020F0502020204030204" pitchFamily="34" charset="0"/>
            </a:endParaRPr>
          </a:p>
          <a:p>
            <a:pPr marL="0" indent="0" algn="just">
              <a:buNone/>
            </a:pPr>
            <a:endParaRPr lang="it-IT" sz="2200" dirty="0" smtClean="0">
              <a:solidFill>
                <a:schemeClr val="accent1">
                  <a:lumMod val="75000"/>
                </a:schemeClr>
              </a:solidFill>
              <a:latin typeface="Calibri" panose="020F0502020204030204" pitchFamily="34" charset="0"/>
            </a:endParaRPr>
          </a:p>
          <a:p>
            <a:pPr marL="0" indent="0" algn="just">
              <a:buNone/>
            </a:pPr>
            <a:endParaRPr lang="it-IT" sz="2200" dirty="0">
              <a:solidFill>
                <a:schemeClr val="accent1">
                  <a:lumMod val="75000"/>
                </a:schemeClr>
              </a:solidFill>
              <a:latin typeface="Calibri" panose="020F0502020204030204" pitchFamily="34" charset="0"/>
            </a:endParaRPr>
          </a:p>
          <a:p>
            <a:pPr marL="0" indent="0" algn="just">
              <a:buNone/>
            </a:pPr>
            <a:endParaRPr lang="it-IT" sz="2200" dirty="0" smtClean="0">
              <a:solidFill>
                <a:schemeClr val="accent1">
                  <a:lumMod val="75000"/>
                </a:schemeClr>
              </a:solidFill>
              <a:latin typeface="Calibri" panose="020F0502020204030204" pitchFamily="34" charset="0"/>
            </a:endParaRPr>
          </a:p>
          <a:p>
            <a:pPr marL="0" indent="0" algn="just">
              <a:buNone/>
            </a:pPr>
            <a:r>
              <a:rPr lang="it-IT" sz="2200" dirty="0" smtClean="0">
                <a:solidFill>
                  <a:schemeClr val="accent1">
                    <a:lumMod val="75000"/>
                  </a:schemeClr>
                </a:solidFill>
                <a:latin typeface="Calibri" panose="020F0502020204030204" pitchFamily="34" charset="0"/>
              </a:rPr>
              <a:t> </a:t>
            </a:r>
            <a:endParaRPr lang="it-IT" sz="2200" dirty="0">
              <a:solidFill>
                <a:schemeClr val="accent1">
                  <a:lumMod val="75000"/>
                </a:schemeClr>
              </a:solidFill>
              <a:latin typeface="Calibri" panose="020F0502020204030204" pitchFamily="34" charset="0"/>
            </a:endParaRPr>
          </a:p>
        </p:txBody>
      </p:sp>
      <p:sp>
        <p:nvSpPr>
          <p:cNvPr id="6" name="Segnaposto numero diapositiva 5"/>
          <p:cNvSpPr>
            <a:spLocks noGrp="1"/>
          </p:cNvSpPr>
          <p:nvPr>
            <p:ph type="sldNum" sz="quarter" idx="12"/>
          </p:nvPr>
        </p:nvSpPr>
        <p:spPr/>
        <p:txBody>
          <a:bodyPr/>
          <a:lstStyle/>
          <a:p>
            <a:fld id="{E7A41E1B-4F70-4964-A407-84C68BE8251C}" type="slidenum">
              <a:rPr lang="it-IT" smtClean="0"/>
              <a:t>3</a:t>
            </a:fld>
            <a:endParaRPr lang="it-IT"/>
          </a:p>
        </p:txBody>
      </p:sp>
      <p:sp>
        <p:nvSpPr>
          <p:cNvPr id="8" name="Rectangle 2"/>
          <p:cNvSpPr txBox="1">
            <a:spLocks noChangeArrowheads="1"/>
          </p:cNvSpPr>
          <p:nvPr/>
        </p:nvSpPr>
        <p:spPr>
          <a:xfrm>
            <a:off x="1336675" y="1988840"/>
            <a:ext cx="6835775" cy="1584325"/>
          </a:xfrm>
          <a:prstGeom prst="rect">
            <a:avLst/>
          </a:prstGeom>
          <a:noFill/>
        </p:spPr>
        <p:txBody>
          <a:bodyPr vert="horz" lIns="92075" tIns="46038" rIns="92075" bIns="46038">
            <a:normAutofit lnSpcReduction="10000"/>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spcBef>
                <a:spcPct val="0"/>
              </a:spcBef>
              <a:buFontTx/>
              <a:buNone/>
            </a:pPr>
            <a:r>
              <a:rPr lang="it-IT" altLang="it-IT" sz="2000" dirty="0" smtClean="0">
                <a:solidFill>
                  <a:schemeClr val="accent1">
                    <a:lumMod val="75000"/>
                  </a:schemeClr>
                </a:solidFill>
                <a:latin typeface="Calibri" panose="020F0502020204030204" pitchFamily="34" charset="0"/>
              </a:rPr>
              <a:t>Le differenze esistenti tra la normativa di determinazione del reddito di esercizio e la normativa fiscale di calcolo del reddito imponibile comportano che le imposte di competenza, riferite quindi al reddito contabile, non coincidano (in diversi casi) con quelle liquidate in sede di dichiarazione dei redditi.</a:t>
            </a:r>
          </a:p>
          <a:p>
            <a:pPr>
              <a:lnSpc>
                <a:spcPct val="90000"/>
              </a:lnSpc>
              <a:buFontTx/>
              <a:buNone/>
            </a:pPr>
            <a:endParaRPr lang="it-IT" altLang="it-IT" sz="2000" dirty="0" smtClean="0">
              <a:solidFill>
                <a:schemeClr val="accent1">
                  <a:lumMod val="75000"/>
                </a:schemeClr>
              </a:solidFill>
              <a:latin typeface="Calibri" panose="020F0502020204030204" pitchFamily="34" charset="0"/>
            </a:endParaRPr>
          </a:p>
        </p:txBody>
      </p:sp>
      <p:sp>
        <p:nvSpPr>
          <p:cNvPr id="9" name="Rectangle 14"/>
          <p:cNvSpPr>
            <a:spLocks noChangeArrowheads="1"/>
          </p:cNvSpPr>
          <p:nvPr/>
        </p:nvSpPr>
        <p:spPr bwMode="auto">
          <a:xfrm>
            <a:off x="1115617" y="3931941"/>
            <a:ext cx="320453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marL="0" indent="0" algn="ctr" eaLnBrk="1" hangingPunct="1">
              <a:spcBef>
                <a:spcPct val="0"/>
              </a:spcBef>
              <a:buFontTx/>
              <a:buNone/>
            </a:pPr>
            <a:r>
              <a:rPr kumimoji="0" lang="it-IT" altLang="it-IT" sz="2000" dirty="0">
                <a:solidFill>
                  <a:schemeClr val="accent1">
                    <a:lumMod val="75000"/>
                  </a:schemeClr>
                </a:solidFill>
                <a:latin typeface="Calibri" panose="020F0502020204030204" pitchFamily="34" charset="0"/>
              </a:rPr>
              <a:t>Il </a:t>
            </a:r>
            <a:r>
              <a:rPr kumimoji="0" lang="it-IT" altLang="it-IT" sz="2000" b="1" dirty="0">
                <a:solidFill>
                  <a:srgbClr val="C00000"/>
                </a:solidFill>
                <a:latin typeface="Calibri" panose="020F0502020204030204" pitchFamily="34" charset="0"/>
              </a:rPr>
              <a:t>reddito di esercizio</a:t>
            </a:r>
            <a:r>
              <a:rPr kumimoji="0" lang="it-IT" altLang="it-IT" sz="2000" dirty="0">
                <a:solidFill>
                  <a:srgbClr val="C00000"/>
                </a:solidFill>
                <a:latin typeface="Calibri" panose="020F0502020204030204" pitchFamily="34" charset="0"/>
              </a:rPr>
              <a:t> </a:t>
            </a:r>
          </a:p>
          <a:p>
            <a:pPr marL="0" indent="0" algn="ctr" eaLnBrk="1" hangingPunct="1">
              <a:spcBef>
                <a:spcPct val="0"/>
              </a:spcBef>
              <a:buFontTx/>
              <a:buNone/>
            </a:pPr>
            <a:r>
              <a:rPr kumimoji="0" lang="it-IT" altLang="it-IT" sz="2000" dirty="0">
                <a:solidFill>
                  <a:schemeClr val="accent1">
                    <a:lumMod val="75000"/>
                  </a:schemeClr>
                </a:solidFill>
                <a:latin typeface="Calibri" panose="020F0502020204030204" pitchFamily="34" charset="0"/>
              </a:rPr>
              <a:t>è determinato secondo i principi corretti di ragioneria e nel rispetto delle relative norme vigenti </a:t>
            </a:r>
            <a:r>
              <a:rPr kumimoji="0" lang="it-IT" altLang="it-IT" sz="2000" dirty="0" smtClean="0">
                <a:solidFill>
                  <a:schemeClr val="accent1">
                    <a:lumMod val="75000"/>
                  </a:schemeClr>
                </a:solidFill>
                <a:latin typeface="Calibri" panose="020F0502020204030204" pitchFamily="34" charset="0"/>
              </a:rPr>
              <a:t>che disciplinano </a:t>
            </a:r>
            <a:r>
              <a:rPr kumimoji="0" lang="it-IT" altLang="it-IT" sz="2000" dirty="0">
                <a:solidFill>
                  <a:schemeClr val="accent1">
                    <a:lumMod val="75000"/>
                  </a:schemeClr>
                </a:solidFill>
                <a:latin typeface="Calibri" panose="020F0502020204030204" pitchFamily="34" charset="0"/>
              </a:rPr>
              <a:t>i criteri da adottare.</a:t>
            </a:r>
          </a:p>
          <a:p>
            <a:pPr algn="ctr" eaLnBrk="1" hangingPunct="1">
              <a:lnSpc>
                <a:spcPct val="90000"/>
              </a:lnSpc>
              <a:buFontTx/>
              <a:buNone/>
            </a:pPr>
            <a:endParaRPr kumimoji="0" lang="it-IT" altLang="it-IT" sz="2000" dirty="0">
              <a:solidFill>
                <a:schemeClr val="accent1">
                  <a:lumMod val="75000"/>
                </a:schemeClr>
              </a:solidFill>
              <a:latin typeface="Calibri" panose="020F0502020204030204" pitchFamily="34" charset="0"/>
            </a:endParaRPr>
          </a:p>
        </p:txBody>
      </p:sp>
      <p:sp>
        <p:nvSpPr>
          <p:cNvPr id="10" name="Rectangle 15"/>
          <p:cNvSpPr>
            <a:spLocks noChangeArrowheads="1"/>
          </p:cNvSpPr>
          <p:nvPr/>
        </p:nvSpPr>
        <p:spPr bwMode="auto">
          <a:xfrm>
            <a:off x="4609073" y="3931941"/>
            <a:ext cx="35274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marL="0" indent="0" algn="ctr" eaLnBrk="1" hangingPunct="1">
              <a:spcBef>
                <a:spcPct val="0"/>
              </a:spcBef>
              <a:buFontTx/>
              <a:buNone/>
            </a:pPr>
            <a:r>
              <a:rPr kumimoji="0" lang="it-IT" altLang="it-IT" sz="2000" dirty="0">
                <a:solidFill>
                  <a:schemeClr val="accent1">
                    <a:lumMod val="75000"/>
                  </a:schemeClr>
                </a:solidFill>
                <a:latin typeface="Calibri" panose="020F0502020204030204" pitchFamily="34" charset="0"/>
              </a:rPr>
              <a:t>Il </a:t>
            </a:r>
            <a:r>
              <a:rPr kumimoji="0" lang="it-IT" altLang="it-IT" sz="2000" b="1" dirty="0">
                <a:solidFill>
                  <a:srgbClr val="C00000"/>
                </a:solidFill>
                <a:latin typeface="Calibri" panose="020F0502020204030204" pitchFamily="34" charset="0"/>
              </a:rPr>
              <a:t>reddito imponibile</a:t>
            </a:r>
            <a:endParaRPr kumimoji="0" lang="it-IT" altLang="it-IT" sz="2000" dirty="0">
              <a:solidFill>
                <a:srgbClr val="C00000"/>
              </a:solidFill>
              <a:latin typeface="Calibri" panose="020F0502020204030204" pitchFamily="34" charset="0"/>
            </a:endParaRPr>
          </a:p>
          <a:p>
            <a:pPr marL="0" indent="0" algn="ctr" eaLnBrk="1" hangingPunct="1">
              <a:spcBef>
                <a:spcPct val="0"/>
              </a:spcBef>
              <a:buFontTx/>
              <a:buNone/>
            </a:pPr>
            <a:r>
              <a:rPr kumimoji="0" lang="it-IT" altLang="it-IT" sz="2000" dirty="0">
                <a:solidFill>
                  <a:schemeClr val="accent1">
                    <a:lumMod val="75000"/>
                  </a:schemeClr>
                </a:solidFill>
                <a:latin typeface="Calibri" panose="020F0502020204030204" pitchFamily="34" charset="0"/>
              </a:rPr>
              <a:t>è determinato nell’apposita dichiarazione dei redditi secondo le regole previste dalla normativa tributaria, attraverso la fissazione di specifici principi.</a:t>
            </a:r>
          </a:p>
          <a:p>
            <a:pPr eaLnBrk="1" hangingPunct="1">
              <a:lnSpc>
                <a:spcPct val="90000"/>
              </a:lnSpc>
              <a:buFontTx/>
              <a:buNone/>
            </a:pPr>
            <a:endParaRPr kumimoji="0" lang="it-IT" altLang="it-IT" sz="2000" dirty="0">
              <a:solidFill>
                <a:schemeClr val="accent1">
                  <a:lumMod val="75000"/>
                </a:schemeClr>
              </a:solidFill>
              <a:latin typeface="Calibri" panose="020F0502020204030204" pitchFamily="34" charset="0"/>
            </a:endParaRPr>
          </a:p>
        </p:txBody>
      </p:sp>
      <p:grpSp>
        <p:nvGrpSpPr>
          <p:cNvPr id="7" name="Gruppo 6"/>
          <p:cNvGrpSpPr/>
          <p:nvPr/>
        </p:nvGrpSpPr>
        <p:grpSpPr>
          <a:xfrm>
            <a:off x="4139952" y="3501008"/>
            <a:ext cx="720725" cy="287337"/>
            <a:chOff x="4139952" y="3501008"/>
            <a:chExt cx="720725" cy="287337"/>
          </a:xfrm>
        </p:grpSpPr>
        <p:sp>
          <p:nvSpPr>
            <p:cNvPr id="11" name="Line 13"/>
            <p:cNvSpPr>
              <a:spLocks noChangeShapeType="1"/>
            </p:cNvSpPr>
            <p:nvPr/>
          </p:nvSpPr>
          <p:spPr bwMode="auto">
            <a:xfrm flipH="1">
              <a:off x="4139952" y="3501008"/>
              <a:ext cx="360363" cy="287337"/>
            </a:xfrm>
            <a:prstGeom prst="line">
              <a:avLst/>
            </a:prstGeom>
            <a:noFill/>
            <a:ln w="25400">
              <a:solidFill>
                <a:schemeClr val="accent1">
                  <a:lumMod val="75000"/>
                </a:schemeClr>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12" name="Line 16"/>
            <p:cNvSpPr>
              <a:spLocks noChangeShapeType="1"/>
            </p:cNvSpPr>
            <p:nvPr/>
          </p:nvSpPr>
          <p:spPr bwMode="auto">
            <a:xfrm>
              <a:off x="4500315" y="3501008"/>
              <a:ext cx="360362" cy="287337"/>
            </a:xfrm>
            <a:prstGeom prst="line">
              <a:avLst/>
            </a:prstGeom>
            <a:noFill/>
            <a:ln w="25400">
              <a:solidFill>
                <a:schemeClr val="accent1">
                  <a:lumMod val="75000"/>
                </a:schemeClr>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grpSp>
    </p:spTree>
    <p:extLst>
      <p:ext uri="{BB962C8B-B14F-4D97-AF65-F5344CB8AC3E}">
        <p14:creationId xmlns:p14="http://schemas.microsoft.com/office/powerpoint/2010/main" val="2948822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egnaposto numero diapositiva 5"/>
          <p:cNvSpPr>
            <a:spLocks noGrp="1"/>
          </p:cNvSpPr>
          <p:nvPr>
            <p:ph type="sldNum" sz="quarter" idx="12"/>
          </p:nvPr>
        </p:nvSpPr>
        <p:spPr/>
        <p:txBody>
          <a:bodyPr/>
          <a:lstStyle/>
          <a:p>
            <a:pPr>
              <a:defRPr/>
            </a:pPr>
            <a:fld id="{0796DD90-257D-4A8E-864F-BE1176C34664}" type="slidenum">
              <a:rPr lang="it-IT"/>
              <a:pPr>
                <a:defRPr/>
              </a:pPr>
              <a:t>4</a:t>
            </a:fld>
            <a:endParaRPr lang="it-IT"/>
          </a:p>
        </p:txBody>
      </p:sp>
      <p:sp>
        <p:nvSpPr>
          <p:cNvPr id="5123" name="Rectangle 2"/>
          <p:cNvSpPr>
            <a:spLocks noGrp="1" noChangeArrowheads="1"/>
          </p:cNvSpPr>
          <p:nvPr>
            <p:ph type="body" idx="1"/>
          </p:nvPr>
        </p:nvSpPr>
        <p:spPr>
          <a:xfrm>
            <a:off x="1189038" y="1555750"/>
            <a:ext cx="6835775" cy="1584325"/>
          </a:xfrm>
          <a:noFill/>
        </p:spPr>
        <p:txBody>
          <a:bodyPr lIns="92075" tIns="46038" rIns="92075" bIns="46038"/>
          <a:lstStyle/>
          <a:p>
            <a:pPr eaLnBrk="1" hangingPunct="1">
              <a:spcBef>
                <a:spcPct val="0"/>
              </a:spcBef>
              <a:buFontTx/>
              <a:buNone/>
            </a:pPr>
            <a:r>
              <a:rPr lang="it-IT" altLang="it-IT" sz="2000" dirty="0" smtClean="0">
                <a:solidFill>
                  <a:schemeClr val="accent1">
                    <a:lumMod val="75000"/>
                  </a:schemeClr>
                </a:solidFill>
                <a:latin typeface="Calibri" panose="020F0502020204030204" pitchFamily="34" charset="0"/>
              </a:rPr>
              <a:t>La diversità di regole e obiettivi genera scostamenti di valore classificabili come:</a:t>
            </a:r>
          </a:p>
          <a:p>
            <a:pPr eaLnBrk="1" hangingPunct="1">
              <a:lnSpc>
                <a:spcPct val="90000"/>
              </a:lnSpc>
              <a:buFontTx/>
              <a:buNone/>
            </a:pPr>
            <a:endParaRPr lang="it-IT" altLang="it-IT" sz="2000" dirty="0" smtClean="0">
              <a:solidFill>
                <a:schemeClr val="accent1">
                  <a:lumMod val="75000"/>
                </a:schemeClr>
              </a:solidFill>
              <a:latin typeface="Calibri" panose="020F0502020204030204" pitchFamily="34" charset="0"/>
            </a:endParaRPr>
          </a:p>
        </p:txBody>
      </p:sp>
      <p:sp>
        <p:nvSpPr>
          <p:cNvPr id="5126" name="Rectangle 6"/>
          <p:cNvSpPr>
            <a:spLocks noChangeArrowheads="1"/>
          </p:cNvSpPr>
          <p:nvPr/>
        </p:nvSpPr>
        <p:spPr bwMode="auto">
          <a:xfrm>
            <a:off x="757040" y="2706688"/>
            <a:ext cx="3095625"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marL="0" indent="0" algn="ctr" eaLnBrk="1" hangingPunct="1">
              <a:spcBef>
                <a:spcPct val="0"/>
              </a:spcBef>
              <a:buFontTx/>
              <a:buNone/>
            </a:pPr>
            <a:r>
              <a:rPr kumimoji="0" lang="it-IT" altLang="it-IT" sz="2000" b="1" dirty="0">
                <a:solidFill>
                  <a:srgbClr val="C00000"/>
                </a:solidFill>
                <a:latin typeface="Calibri" panose="020F0502020204030204" pitchFamily="34" charset="0"/>
              </a:rPr>
              <a:t>Differenze permanenti</a:t>
            </a:r>
          </a:p>
          <a:p>
            <a:pPr marL="0" indent="0" eaLnBrk="1" hangingPunct="1">
              <a:spcBef>
                <a:spcPct val="0"/>
              </a:spcBef>
              <a:buFontTx/>
              <a:buNone/>
            </a:pPr>
            <a:r>
              <a:rPr kumimoji="0" lang="it-IT" altLang="it-IT" sz="2000" dirty="0">
                <a:solidFill>
                  <a:schemeClr val="accent1">
                    <a:lumMod val="75000"/>
                  </a:schemeClr>
                </a:solidFill>
                <a:latin typeface="Calibri" panose="020F0502020204030204" pitchFamily="34" charset="0"/>
              </a:rPr>
              <a:t>di natura definitiva e quindi destinate a non essere riassorbite nel corso degli esercizi futuri.</a:t>
            </a:r>
          </a:p>
          <a:p>
            <a:pPr eaLnBrk="1" hangingPunct="1">
              <a:lnSpc>
                <a:spcPct val="90000"/>
              </a:lnSpc>
              <a:buFontTx/>
              <a:buNone/>
            </a:pPr>
            <a:endParaRPr kumimoji="0" lang="it-IT" altLang="it-IT" sz="2000" dirty="0">
              <a:solidFill>
                <a:schemeClr val="accent1">
                  <a:lumMod val="75000"/>
                </a:schemeClr>
              </a:solidFill>
              <a:latin typeface="Calibri" panose="020F0502020204030204" pitchFamily="34" charset="0"/>
            </a:endParaRPr>
          </a:p>
        </p:txBody>
      </p:sp>
      <p:sp>
        <p:nvSpPr>
          <p:cNvPr id="5127" name="Rectangle 7"/>
          <p:cNvSpPr>
            <a:spLocks noChangeArrowheads="1"/>
          </p:cNvSpPr>
          <p:nvPr/>
        </p:nvSpPr>
        <p:spPr bwMode="auto">
          <a:xfrm>
            <a:off x="4499744" y="2706688"/>
            <a:ext cx="417671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marL="0" indent="0" algn="ctr" eaLnBrk="1" hangingPunct="1">
              <a:spcBef>
                <a:spcPct val="0"/>
              </a:spcBef>
              <a:buFontTx/>
              <a:buNone/>
            </a:pPr>
            <a:r>
              <a:rPr kumimoji="0" lang="it-IT" altLang="it-IT" sz="2000" b="1" dirty="0">
                <a:solidFill>
                  <a:srgbClr val="C00000"/>
                </a:solidFill>
                <a:latin typeface="Calibri" panose="020F0502020204030204" pitchFamily="34" charset="0"/>
              </a:rPr>
              <a:t>Differenze temporanee</a:t>
            </a:r>
          </a:p>
          <a:p>
            <a:pPr marL="0" indent="0" eaLnBrk="1" hangingPunct="1">
              <a:spcBef>
                <a:spcPct val="0"/>
              </a:spcBef>
              <a:buFontTx/>
              <a:buNone/>
            </a:pPr>
            <a:r>
              <a:rPr kumimoji="0" lang="it-IT" altLang="it-IT" sz="2000" dirty="0">
                <a:solidFill>
                  <a:schemeClr val="accent1">
                    <a:lumMod val="75000"/>
                  </a:schemeClr>
                </a:solidFill>
                <a:latin typeface="Calibri" panose="020F0502020204030204" pitchFamily="34" charset="0"/>
              </a:rPr>
              <a:t>Che provocano uno sfasamento temporale che comporta l’anticipo o il differimento del momento impositivo rispetto al periodo di competenza e che dovranno quindi essere contabilizzate in bilancio.</a:t>
            </a:r>
          </a:p>
          <a:p>
            <a:pPr eaLnBrk="1" hangingPunct="1">
              <a:lnSpc>
                <a:spcPct val="90000"/>
              </a:lnSpc>
              <a:buFontTx/>
              <a:buNone/>
            </a:pPr>
            <a:endParaRPr kumimoji="0" lang="it-IT" altLang="it-IT" sz="2000" dirty="0">
              <a:solidFill>
                <a:schemeClr val="accent1">
                  <a:lumMod val="75000"/>
                </a:schemeClr>
              </a:solidFill>
              <a:latin typeface="Calibri" panose="020F0502020204030204" pitchFamily="34" charset="0"/>
            </a:endParaRPr>
          </a:p>
        </p:txBody>
      </p:sp>
      <p:sp>
        <p:nvSpPr>
          <p:cNvPr id="5129" name="Line 9"/>
          <p:cNvSpPr>
            <a:spLocks noChangeShapeType="1"/>
          </p:cNvSpPr>
          <p:nvPr/>
        </p:nvSpPr>
        <p:spPr bwMode="auto">
          <a:xfrm>
            <a:off x="6372200" y="5229225"/>
            <a:ext cx="0" cy="360363"/>
          </a:xfrm>
          <a:prstGeom prst="line">
            <a:avLst/>
          </a:prstGeom>
          <a:noFill/>
          <a:ln w="25400">
            <a:solidFill>
              <a:schemeClr val="accent1">
                <a:lumMod val="75000"/>
              </a:schemeClr>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5130" name="Line 10"/>
          <p:cNvSpPr>
            <a:spLocks noChangeShapeType="1"/>
          </p:cNvSpPr>
          <p:nvPr/>
        </p:nvSpPr>
        <p:spPr bwMode="auto">
          <a:xfrm>
            <a:off x="2123728" y="4724400"/>
            <a:ext cx="0" cy="936625"/>
          </a:xfrm>
          <a:prstGeom prst="line">
            <a:avLst/>
          </a:prstGeom>
          <a:noFill/>
          <a:ln w="25400">
            <a:solidFill>
              <a:schemeClr val="accent1">
                <a:lumMod val="75000"/>
              </a:schemeClr>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5131" name="Rectangle 11"/>
          <p:cNvSpPr>
            <a:spLocks noChangeArrowheads="1"/>
          </p:cNvSpPr>
          <p:nvPr/>
        </p:nvSpPr>
        <p:spPr bwMode="auto">
          <a:xfrm>
            <a:off x="539552" y="5732933"/>
            <a:ext cx="30956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algn="ctr" eaLnBrk="1" hangingPunct="1">
              <a:lnSpc>
                <a:spcPct val="90000"/>
              </a:lnSpc>
              <a:buFontTx/>
              <a:buNone/>
            </a:pPr>
            <a:r>
              <a:rPr kumimoji="0" lang="it-IT" altLang="it-IT" sz="2000" b="1" dirty="0">
                <a:solidFill>
                  <a:schemeClr val="accent1">
                    <a:lumMod val="75000"/>
                  </a:schemeClr>
                </a:solidFill>
                <a:latin typeface="Calibri" panose="020F0502020204030204" pitchFamily="34" charset="0"/>
              </a:rPr>
              <a:t>No fiscalità differita</a:t>
            </a:r>
            <a:endParaRPr kumimoji="0" lang="it-IT" altLang="it-IT" sz="2000" dirty="0">
              <a:solidFill>
                <a:schemeClr val="accent1">
                  <a:lumMod val="75000"/>
                </a:schemeClr>
              </a:solidFill>
              <a:latin typeface="Calibri" panose="020F0502020204030204" pitchFamily="34" charset="0"/>
            </a:endParaRPr>
          </a:p>
          <a:p>
            <a:pPr eaLnBrk="1" hangingPunct="1">
              <a:lnSpc>
                <a:spcPct val="90000"/>
              </a:lnSpc>
              <a:buFontTx/>
              <a:buNone/>
            </a:pPr>
            <a:endParaRPr kumimoji="0" lang="it-IT" altLang="it-IT" sz="2000" dirty="0">
              <a:solidFill>
                <a:schemeClr val="accent1">
                  <a:lumMod val="75000"/>
                </a:schemeClr>
              </a:solidFill>
              <a:latin typeface="Calibri" panose="020F0502020204030204" pitchFamily="34" charset="0"/>
            </a:endParaRPr>
          </a:p>
        </p:txBody>
      </p:sp>
      <p:sp>
        <p:nvSpPr>
          <p:cNvPr id="5132" name="Rectangle 12"/>
          <p:cNvSpPr>
            <a:spLocks noChangeArrowheads="1"/>
          </p:cNvSpPr>
          <p:nvPr/>
        </p:nvSpPr>
        <p:spPr bwMode="auto">
          <a:xfrm>
            <a:off x="4787081" y="5732933"/>
            <a:ext cx="30956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algn="ctr" eaLnBrk="1" hangingPunct="1">
              <a:lnSpc>
                <a:spcPct val="90000"/>
              </a:lnSpc>
              <a:buFontTx/>
              <a:buNone/>
            </a:pPr>
            <a:r>
              <a:rPr kumimoji="0" lang="it-IT" altLang="it-IT" sz="2000" b="1" dirty="0">
                <a:solidFill>
                  <a:schemeClr val="accent1">
                    <a:lumMod val="75000"/>
                  </a:schemeClr>
                </a:solidFill>
                <a:latin typeface="Calibri" panose="020F0502020204030204" pitchFamily="34" charset="0"/>
              </a:rPr>
              <a:t>fiscalità differita</a:t>
            </a:r>
            <a:endParaRPr kumimoji="0" lang="it-IT" altLang="it-IT" sz="2000" dirty="0">
              <a:solidFill>
                <a:schemeClr val="accent1">
                  <a:lumMod val="75000"/>
                </a:schemeClr>
              </a:solidFill>
              <a:latin typeface="Calibri" panose="020F0502020204030204" pitchFamily="34" charset="0"/>
            </a:endParaRPr>
          </a:p>
          <a:p>
            <a:pPr eaLnBrk="1" hangingPunct="1">
              <a:lnSpc>
                <a:spcPct val="90000"/>
              </a:lnSpc>
              <a:buFontTx/>
              <a:buNone/>
            </a:pPr>
            <a:endParaRPr kumimoji="0" lang="it-IT" altLang="it-IT" sz="2000" dirty="0">
              <a:solidFill>
                <a:schemeClr val="accent1">
                  <a:lumMod val="75000"/>
                </a:schemeClr>
              </a:solidFill>
              <a:latin typeface="Calibri" panose="020F0502020204030204" pitchFamily="34" charset="0"/>
            </a:endParaRPr>
          </a:p>
        </p:txBody>
      </p:sp>
      <p:sp>
        <p:nvSpPr>
          <p:cNvPr id="14"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Le imposte sul reddito</a:t>
            </a:r>
            <a:endParaRPr lang="it-IT" altLang="it-IT" sz="2400" b="1" i="1" dirty="0">
              <a:solidFill>
                <a:schemeClr val="accent1">
                  <a:lumMod val="75000"/>
                </a:schemeClr>
              </a:solidFill>
              <a:latin typeface="Calibri" panose="020F0502020204030204" pitchFamily="34" charset="0"/>
            </a:endParaRPr>
          </a:p>
        </p:txBody>
      </p:sp>
      <p:grpSp>
        <p:nvGrpSpPr>
          <p:cNvPr id="18" name="Gruppo 17"/>
          <p:cNvGrpSpPr/>
          <p:nvPr/>
        </p:nvGrpSpPr>
        <p:grpSpPr>
          <a:xfrm>
            <a:off x="3995936" y="2204864"/>
            <a:ext cx="720725" cy="287337"/>
            <a:chOff x="4139952" y="3501008"/>
            <a:chExt cx="720725" cy="287337"/>
          </a:xfrm>
        </p:grpSpPr>
        <p:sp>
          <p:nvSpPr>
            <p:cNvPr id="19" name="Line 13"/>
            <p:cNvSpPr>
              <a:spLocks noChangeShapeType="1"/>
            </p:cNvSpPr>
            <p:nvPr/>
          </p:nvSpPr>
          <p:spPr bwMode="auto">
            <a:xfrm flipH="1">
              <a:off x="4139952" y="3501008"/>
              <a:ext cx="360363" cy="287337"/>
            </a:xfrm>
            <a:prstGeom prst="line">
              <a:avLst/>
            </a:prstGeom>
            <a:noFill/>
            <a:ln w="25400">
              <a:solidFill>
                <a:schemeClr val="accent1">
                  <a:lumMod val="75000"/>
                </a:schemeClr>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20" name="Line 16"/>
            <p:cNvSpPr>
              <a:spLocks noChangeShapeType="1"/>
            </p:cNvSpPr>
            <p:nvPr/>
          </p:nvSpPr>
          <p:spPr bwMode="auto">
            <a:xfrm>
              <a:off x="4500315" y="3501008"/>
              <a:ext cx="360362" cy="287337"/>
            </a:xfrm>
            <a:prstGeom prst="line">
              <a:avLst/>
            </a:prstGeom>
            <a:noFill/>
            <a:ln w="25400">
              <a:solidFill>
                <a:schemeClr val="accent1">
                  <a:lumMod val="75000"/>
                </a:schemeClr>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grpSp>
    </p:spTree>
    <p:extLst>
      <p:ext uri="{BB962C8B-B14F-4D97-AF65-F5344CB8AC3E}">
        <p14:creationId xmlns:p14="http://schemas.microsoft.com/office/powerpoint/2010/main" val="408050401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arn(inVertical)">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126"/>
                                        </p:tgtEl>
                                        <p:attrNameLst>
                                          <p:attrName>style.visibility</p:attrName>
                                        </p:attrNameLst>
                                      </p:cBhvr>
                                      <p:to>
                                        <p:strVal val="visible"/>
                                      </p:to>
                                    </p:set>
                                    <p:animEffect transition="in" filter="fade">
                                      <p:cBhvr>
                                        <p:cTn id="17" dur="1000"/>
                                        <p:tgtEl>
                                          <p:spTgt spid="5126"/>
                                        </p:tgtEl>
                                      </p:cBhvr>
                                    </p:animEffect>
                                    <p:anim calcmode="lin" valueType="num">
                                      <p:cBhvr>
                                        <p:cTn id="18" dur="1000" fill="hold"/>
                                        <p:tgtEl>
                                          <p:spTgt spid="5126"/>
                                        </p:tgtEl>
                                        <p:attrNameLst>
                                          <p:attrName>ppt_x</p:attrName>
                                        </p:attrNameLst>
                                      </p:cBhvr>
                                      <p:tavLst>
                                        <p:tav tm="0">
                                          <p:val>
                                            <p:strVal val="#ppt_x"/>
                                          </p:val>
                                        </p:tav>
                                        <p:tav tm="100000">
                                          <p:val>
                                            <p:strVal val="#ppt_x"/>
                                          </p:val>
                                        </p:tav>
                                      </p:tavLst>
                                    </p:anim>
                                    <p:anim calcmode="lin" valueType="num">
                                      <p:cBhvr>
                                        <p:cTn id="19" dur="1000" fill="hold"/>
                                        <p:tgtEl>
                                          <p:spTgt spid="512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5127"/>
                                        </p:tgtEl>
                                        <p:attrNameLst>
                                          <p:attrName>style.visibility</p:attrName>
                                        </p:attrNameLst>
                                      </p:cBhvr>
                                      <p:to>
                                        <p:strVal val="visible"/>
                                      </p:to>
                                    </p:set>
                                    <p:animEffect transition="in" filter="fade">
                                      <p:cBhvr>
                                        <p:cTn id="24" dur="1000"/>
                                        <p:tgtEl>
                                          <p:spTgt spid="5127"/>
                                        </p:tgtEl>
                                      </p:cBhvr>
                                    </p:animEffect>
                                    <p:anim calcmode="lin" valueType="num">
                                      <p:cBhvr>
                                        <p:cTn id="25" dur="1000" fill="hold"/>
                                        <p:tgtEl>
                                          <p:spTgt spid="5127"/>
                                        </p:tgtEl>
                                        <p:attrNameLst>
                                          <p:attrName>ppt_x</p:attrName>
                                        </p:attrNameLst>
                                      </p:cBhvr>
                                      <p:tavLst>
                                        <p:tav tm="0">
                                          <p:val>
                                            <p:strVal val="#ppt_x"/>
                                          </p:val>
                                        </p:tav>
                                        <p:tav tm="100000">
                                          <p:val>
                                            <p:strVal val="#ppt_x"/>
                                          </p:val>
                                        </p:tav>
                                      </p:tavLst>
                                    </p:anim>
                                    <p:anim calcmode="lin" valueType="num">
                                      <p:cBhvr>
                                        <p:cTn id="26" dur="1000" fill="hold"/>
                                        <p:tgtEl>
                                          <p:spTgt spid="512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5130"/>
                                        </p:tgtEl>
                                        <p:attrNameLst>
                                          <p:attrName>style.visibility</p:attrName>
                                        </p:attrNameLst>
                                      </p:cBhvr>
                                      <p:to>
                                        <p:strVal val="visible"/>
                                      </p:to>
                                    </p:set>
                                    <p:animEffect transition="in" filter="barn(inVertical)">
                                      <p:cBhvr>
                                        <p:cTn id="31" dur="500"/>
                                        <p:tgtEl>
                                          <p:spTgt spid="5130"/>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5131"/>
                                        </p:tgtEl>
                                        <p:attrNameLst>
                                          <p:attrName>style.visibility</p:attrName>
                                        </p:attrNameLst>
                                      </p:cBhvr>
                                      <p:to>
                                        <p:strVal val="visible"/>
                                      </p:to>
                                    </p:set>
                                    <p:animEffect transition="in" filter="barn(inVertical)">
                                      <p:cBhvr>
                                        <p:cTn id="34" dur="500"/>
                                        <p:tgtEl>
                                          <p:spTgt spid="5131"/>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5129"/>
                                        </p:tgtEl>
                                        <p:attrNameLst>
                                          <p:attrName>style.visibility</p:attrName>
                                        </p:attrNameLst>
                                      </p:cBhvr>
                                      <p:to>
                                        <p:strVal val="visible"/>
                                      </p:to>
                                    </p:set>
                                    <p:animEffect transition="in" filter="barn(inVertical)">
                                      <p:cBhvr>
                                        <p:cTn id="39" dur="500"/>
                                        <p:tgtEl>
                                          <p:spTgt spid="5129"/>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5132"/>
                                        </p:tgtEl>
                                        <p:attrNameLst>
                                          <p:attrName>style.visibility</p:attrName>
                                        </p:attrNameLst>
                                      </p:cBhvr>
                                      <p:to>
                                        <p:strVal val="visible"/>
                                      </p:to>
                                    </p:set>
                                    <p:animEffect transition="in" filter="barn(inVertical)">
                                      <p:cBhvr>
                                        <p:cTn id="42" dur="500"/>
                                        <p:tgtEl>
                                          <p:spTgt spid="5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5126" grpId="0"/>
      <p:bldP spid="5127" grpId="0"/>
      <p:bldP spid="5129" grpId="0" animBg="1"/>
      <p:bldP spid="5130" grpId="0" animBg="1"/>
      <p:bldP spid="5131" grpId="0"/>
      <p:bldP spid="51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2F534529-B0CD-4C32-B004-4B1D3BE32FCB}" type="slidenum">
              <a:rPr lang="it-IT"/>
              <a:pPr>
                <a:defRPr/>
              </a:pPr>
              <a:t>5</a:t>
            </a:fld>
            <a:endParaRPr lang="it-IT"/>
          </a:p>
        </p:txBody>
      </p:sp>
      <p:sp>
        <p:nvSpPr>
          <p:cNvPr id="6147" name="Rectangle 2"/>
          <p:cNvSpPr>
            <a:spLocks noGrp="1" noChangeArrowheads="1"/>
          </p:cNvSpPr>
          <p:nvPr>
            <p:ph type="body" idx="1"/>
          </p:nvPr>
        </p:nvSpPr>
        <p:spPr>
          <a:xfrm>
            <a:off x="467544" y="1412776"/>
            <a:ext cx="8007796" cy="1728788"/>
          </a:xfrm>
          <a:noFill/>
        </p:spPr>
        <p:txBody>
          <a:bodyPr lIns="92075" tIns="46038" rIns="92075" bIns="46038">
            <a:noAutofit/>
          </a:bodyPr>
          <a:lstStyle/>
          <a:p>
            <a:pPr marL="0" indent="0" algn="just" eaLnBrk="1" hangingPunct="1">
              <a:spcBef>
                <a:spcPct val="0"/>
              </a:spcBef>
              <a:buFontTx/>
              <a:buNone/>
            </a:pPr>
            <a:r>
              <a:rPr lang="it-IT" altLang="it-IT" sz="2200" dirty="0" smtClean="0">
                <a:solidFill>
                  <a:schemeClr val="accent1">
                    <a:lumMod val="75000"/>
                  </a:schemeClr>
                </a:solidFill>
                <a:latin typeface="Calibri" panose="020F0502020204030204" pitchFamily="34" charset="0"/>
              </a:rPr>
              <a:t>La fiscalità differita è originata da </a:t>
            </a:r>
            <a:r>
              <a:rPr lang="it-IT" altLang="it-IT" sz="2200" b="1" dirty="0" smtClean="0">
                <a:solidFill>
                  <a:schemeClr val="accent1">
                    <a:lumMod val="75000"/>
                  </a:schemeClr>
                </a:solidFill>
                <a:latin typeface="Calibri" panose="020F0502020204030204" pitchFamily="34" charset="0"/>
              </a:rPr>
              <a:t>differenze</a:t>
            </a:r>
            <a:r>
              <a:rPr lang="it-IT" altLang="it-IT" sz="2200" dirty="0" smtClean="0">
                <a:solidFill>
                  <a:schemeClr val="accent1">
                    <a:lumMod val="75000"/>
                  </a:schemeClr>
                </a:solidFill>
                <a:latin typeface="Calibri" panose="020F0502020204030204" pitchFamily="34" charset="0"/>
              </a:rPr>
              <a:t> tra il </a:t>
            </a:r>
            <a:r>
              <a:rPr lang="it-IT" altLang="it-IT" sz="2200" i="1" dirty="0" smtClean="0">
                <a:solidFill>
                  <a:srgbClr val="C00000"/>
                </a:solidFill>
                <a:latin typeface="Calibri" panose="020F0502020204030204" pitchFamily="34" charset="0"/>
              </a:rPr>
              <a:t>valore contabile</a:t>
            </a:r>
            <a:r>
              <a:rPr lang="it-IT" altLang="it-IT" sz="2200" dirty="0" smtClean="0">
                <a:solidFill>
                  <a:srgbClr val="C00000"/>
                </a:solidFill>
                <a:latin typeface="Calibri" panose="020F0502020204030204" pitchFamily="34" charset="0"/>
              </a:rPr>
              <a:t> </a:t>
            </a:r>
            <a:r>
              <a:rPr lang="it-IT" altLang="it-IT" sz="2200" dirty="0" smtClean="0">
                <a:solidFill>
                  <a:schemeClr val="accent1">
                    <a:lumMod val="75000"/>
                  </a:schemeClr>
                </a:solidFill>
                <a:latin typeface="Calibri" panose="020F0502020204030204" pitchFamily="34" charset="0"/>
              </a:rPr>
              <a:t>e il </a:t>
            </a:r>
            <a:r>
              <a:rPr lang="it-IT" altLang="it-IT" sz="2200" i="1" dirty="0" smtClean="0">
                <a:solidFill>
                  <a:srgbClr val="C00000"/>
                </a:solidFill>
                <a:latin typeface="Calibri" panose="020F0502020204030204" pitchFamily="34" charset="0"/>
              </a:rPr>
              <a:t>valore fiscale</a:t>
            </a:r>
            <a:r>
              <a:rPr lang="it-IT" altLang="it-IT" sz="2200" dirty="0" smtClean="0">
                <a:solidFill>
                  <a:srgbClr val="C00000"/>
                </a:solidFill>
                <a:latin typeface="Calibri" panose="020F0502020204030204" pitchFamily="34" charset="0"/>
              </a:rPr>
              <a:t> </a:t>
            </a:r>
            <a:r>
              <a:rPr lang="it-IT" altLang="it-IT" sz="2200" dirty="0" smtClean="0">
                <a:solidFill>
                  <a:schemeClr val="accent1">
                    <a:lumMod val="75000"/>
                  </a:schemeClr>
                </a:solidFill>
                <a:latin typeface="Calibri" panose="020F0502020204030204" pitchFamily="34" charset="0"/>
              </a:rPr>
              <a:t>di un’attività o di una passività (differenze c.d. temporanee), in molti casi correlate alle differenze tra reddito imponibile e reddito ante imposte che </a:t>
            </a:r>
            <a:r>
              <a:rPr lang="it-IT" altLang="it-IT" sz="2200" u="sng" dirty="0" smtClean="0">
                <a:solidFill>
                  <a:schemeClr val="accent1">
                    <a:lumMod val="75000"/>
                  </a:schemeClr>
                </a:solidFill>
                <a:latin typeface="Calibri" panose="020F0502020204030204" pitchFamily="34" charset="0"/>
              </a:rPr>
              <a:t>sorgono in un esercizio e si riassorbono in uno o più esercizi successivi</a:t>
            </a:r>
            <a:r>
              <a:rPr lang="it-IT" altLang="it-IT" sz="2200" dirty="0" smtClean="0">
                <a:solidFill>
                  <a:schemeClr val="accent1">
                    <a:lumMod val="75000"/>
                  </a:schemeClr>
                </a:solidFill>
                <a:latin typeface="Calibri" panose="020F0502020204030204" pitchFamily="34" charset="0"/>
              </a:rPr>
              <a:t>.</a:t>
            </a:r>
          </a:p>
          <a:p>
            <a:pPr algn="just" eaLnBrk="1" hangingPunct="1">
              <a:spcBef>
                <a:spcPct val="0"/>
              </a:spcBef>
              <a:buFontTx/>
              <a:buNone/>
            </a:pPr>
            <a:endParaRPr lang="it-IT" altLang="it-IT" sz="2200" dirty="0" smtClean="0"/>
          </a:p>
        </p:txBody>
      </p:sp>
      <p:sp>
        <p:nvSpPr>
          <p:cNvPr id="6"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La fiscalità differita</a:t>
            </a:r>
            <a:endParaRPr lang="it-IT" altLang="it-IT" sz="2400" b="1" i="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4169418312"/>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egnaposto numero diapositiva 5"/>
          <p:cNvSpPr>
            <a:spLocks noGrp="1"/>
          </p:cNvSpPr>
          <p:nvPr>
            <p:ph type="sldNum" sz="quarter" idx="12"/>
          </p:nvPr>
        </p:nvSpPr>
        <p:spPr/>
        <p:txBody>
          <a:bodyPr/>
          <a:lstStyle/>
          <a:p>
            <a:pPr>
              <a:defRPr/>
            </a:pPr>
            <a:fld id="{1D261E8B-7198-42FA-8EB2-56F826E97E11}" type="slidenum">
              <a:rPr lang="it-IT"/>
              <a:pPr>
                <a:defRPr/>
              </a:pPr>
              <a:t>6</a:t>
            </a:fld>
            <a:endParaRPr lang="it-IT"/>
          </a:p>
        </p:txBody>
      </p:sp>
      <p:sp>
        <p:nvSpPr>
          <p:cNvPr id="7172" name="Rectangle 6"/>
          <p:cNvSpPr>
            <a:spLocks noChangeArrowheads="1"/>
          </p:cNvSpPr>
          <p:nvPr/>
        </p:nvSpPr>
        <p:spPr bwMode="auto">
          <a:xfrm>
            <a:off x="2951360" y="1484784"/>
            <a:ext cx="30956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eaLnBrk="1" hangingPunct="1">
              <a:lnSpc>
                <a:spcPct val="90000"/>
              </a:lnSpc>
              <a:buFontTx/>
              <a:buNone/>
            </a:pPr>
            <a:r>
              <a:rPr kumimoji="0" lang="it-IT" altLang="it-IT" sz="2000" b="1" dirty="0">
                <a:solidFill>
                  <a:schemeClr val="accent1">
                    <a:lumMod val="75000"/>
                  </a:schemeClr>
                </a:solidFill>
                <a:latin typeface="Calibri" panose="020F0502020204030204" pitchFamily="34" charset="0"/>
              </a:rPr>
              <a:t>Differenze temporanee</a:t>
            </a:r>
          </a:p>
          <a:p>
            <a:pPr eaLnBrk="1" hangingPunct="1">
              <a:lnSpc>
                <a:spcPct val="90000"/>
              </a:lnSpc>
              <a:buFontTx/>
              <a:buNone/>
            </a:pPr>
            <a:endParaRPr kumimoji="0" lang="it-IT" altLang="it-IT" sz="2000" b="1" dirty="0">
              <a:solidFill>
                <a:schemeClr val="accent1">
                  <a:lumMod val="75000"/>
                </a:schemeClr>
              </a:solidFill>
              <a:latin typeface="Calibri" panose="020F0502020204030204" pitchFamily="34" charset="0"/>
            </a:endParaRPr>
          </a:p>
        </p:txBody>
      </p:sp>
      <p:grpSp>
        <p:nvGrpSpPr>
          <p:cNvPr id="3" name="Gruppo 2"/>
          <p:cNvGrpSpPr/>
          <p:nvPr/>
        </p:nvGrpSpPr>
        <p:grpSpPr>
          <a:xfrm>
            <a:off x="2555776" y="1772816"/>
            <a:ext cx="3240087" cy="358775"/>
            <a:chOff x="2555776" y="1772816"/>
            <a:chExt cx="3240087" cy="358775"/>
          </a:xfrm>
        </p:grpSpPr>
        <p:sp>
          <p:nvSpPr>
            <p:cNvPr id="7173" name="Line 7"/>
            <p:cNvSpPr>
              <a:spLocks noChangeShapeType="1"/>
            </p:cNvSpPr>
            <p:nvPr/>
          </p:nvSpPr>
          <p:spPr bwMode="auto">
            <a:xfrm>
              <a:off x="4140101" y="1772816"/>
              <a:ext cx="0" cy="142875"/>
            </a:xfrm>
            <a:prstGeom prst="line">
              <a:avLst/>
            </a:prstGeom>
            <a:noFill/>
            <a:ln w="25400">
              <a:solidFill>
                <a:schemeClr val="accent1">
                  <a:lumMod val="75000"/>
                </a:schemeClr>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7174" name="Line 8"/>
            <p:cNvSpPr>
              <a:spLocks noChangeShapeType="1"/>
            </p:cNvSpPr>
            <p:nvPr/>
          </p:nvSpPr>
          <p:spPr bwMode="auto">
            <a:xfrm>
              <a:off x="2555776" y="1915691"/>
              <a:ext cx="3240087" cy="0"/>
            </a:xfrm>
            <a:prstGeom prst="line">
              <a:avLst/>
            </a:prstGeom>
            <a:noFill/>
            <a:ln w="25400">
              <a:solidFill>
                <a:schemeClr val="accent1">
                  <a:lumMod val="75000"/>
                </a:schemeClr>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7175" name="Line 9"/>
            <p:cNvSpPr>
              <a:spLocks noChangeShapeType="1"/>
            </p:cNvSpPr>
            <p:nvPr/>
          </p:nvSpPr>
          <p:spPr bwMode="auto">
            <a:xfrm>
              <a:off x="2555776" y="1915691"/>
              <a:ext cx="0" cy="215900"/>
            </a:xfrm>
            <a:prstGeom prst="line">
              <a:avLst/>
            </a:prstGeom>
            <a:noFill/>
            <a:ln w="25400">
              <a:solidFill>
                <a:schemeClr val="accent1">
                  <a:lumMod val="75000"/>
                </a:schemeClr>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7176" name="Line 10"/>
            <p:cNvSpPr>
              <a:spLocks noChangeShapeType="1"/>
            </p:cNvSpPr>
            <p:nvPr/>
          </p:nvSpPr>
          <p:spPr bwMode="auto">
            <a:xfrm>
              <a:off x="5795863" y="1915691"/>
              <a:ext cx="0" cy="215900"/>
            </a:xfrm>
            <a:prstGeom prst="line">
              <a:avLst/>
            </a:prstGeom>
            <a:noFill/>
            <a:ln w="25400">
              <a:solidFill>
                <a:schemeClr val="accent1">
                  <a:lumMod val="75000"/>
                </a:schemeClr>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grpSp>
      <p:sp>
        <p:nvSpPr>
          <p:cNvPr id="7177" name="Rectangle 11"/>
          <p:cNvSpPr>
            <a:spLocks noChangeArrowheads="1"/>
          </p:cNvSpPr>
          <p:nvPr/>
        </p:nvSpPr>
        <p:spPr bwMode="auto">
          <a:xfrm>
            <a:off x="1835696" y="2132856"/>
            <a:ext cx="147637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eaLnBrk="1" hangingPunct="1">
              <a:lnSpc>
                <a:spcPct val="90000"/>
              </a:lnSpc>
              <a:buFontTx/>
              <a:buNone/>
            </a:pPr>
            <a:r>
              <a:rPr kumimoji="0" lang="it-IT" altLang="it-IT" sz="2000" dirty="0">
                <a:solidFill>
                  <a:schemeClr val="accent1">
                    <a:lumMod val="75000"/>
                  </a:schemeClr>
                </a:solidFill>
                <a:latin typeface="Calibri" panose="020F0502020204030204" pitchFamily="34" charset="0"/>
              </a:rPr>
              <a:t>Deducibili</a:t>
            </a:r>
          </a:p>
          <a:p>
            <a:pPr eaLnBrk="1" hangingPunct="1">
              <a:lnSpc>
                <a:spcPct val="90000"/>
              </a:lnSpc>
              <a:buFontTx/>
              <a:buNone/>
            </a:pPr>
            <a:endParaRPr kumimoji="0" lang="it-IT" altLang="it-IT" sz="2000" b="1" dirty="0">
              <a:solidFill>
                <a:schemeClr val="accent1">
                  <a:lumMod val="75000"/>
                </a:schemeClr>
              </a:solidFill>
              <a:latin typeface="Calibri" panose="020F0502020204030204" pitchFamily="34" charset="0"/>
            </a:endParaRPr>
          </a:p>
        </p:txBody>
      </p:sp>
      <p:sp>
        <p:nvSpPr>
          <p:cNvPr id="7178" name="Rectangle 12"/>
          <p:cNvSpPr>
            <a:spLocks noChangeArrowheads="1"/>
          </p:cNvSpPr>
          <p:nvPr/>
        </p:nvSpPr>
        <p:spPr bwMode="auto">
          <a:xfrm>
            <a:off x="5148064" y="2142355"/>
            <a:ext cx="13684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eaLnBrk="1" hangingPunct="1">
              <a:lnSpc>
                <a:spcPct val="90000"/>
              </a:lnSpc>
              <a:buFontTx/>
              <a:buNone/>
            </a:pPr>
            <a:r>
              <a:rPr kumimoji="0" lang="it-IT" altLang="it-IT" sz="2000" dirty="0">
                <a:solidFill>
                  <a:schemeClr val="accent1">
                    <a:lumMod val="75000"/>
                  </a:schemeClr>
                </a:solidFill>
                <a:latin typeface="Calibri" panose="020F0502020204030204" pitchFamily="34" charset="0"/>
              </a:rPr>
              <a:t>Imponibili</a:t>
            </a:r>
          </a:p>
          <a:p>
            <a:pPr eaLnBrk="1" hangingPunct="1">
              <a:lnSpc>
                <a:spcPct val="90000"/>
              </a:lnSpc>
              <a:buFontTx/>
              <a:buNone/>
            </a:pPr>
            <a:endParaRPr kumimoji="0" lang="it-IT" altLang="it-IT" sz="2000" b="1" dirty="0">
              <a:solidFill>
                <a:schemeClr val="accent1">
                  <a:lumMod val="75000"/>
                </a:schemeClr>
              </a:solidFill>
              <a:latin typeface="Calibri" panose="020F0502020204030204" pitchFamily="34" charset="0"/>
            </a:endParaRPr>
          </a:p>
        </p:txBody>
      </p:sp>
      <p:sp>
        <p:nvSpPr>
          <p:cNvPr id="7180" name="Rectangle 20"/>
          <p:cNvSpPr>
            <a:spLocks noChangeArrowheads="1"/>
          </p:cNvSpPr>
          <p:nvPr/>
        </p:nvSpPr>
        <p:spPr bwMode="auto">
          <a:xfrm>
            <a:off x="4355976" y="2564049"/>
            <a:ext cx="4464496"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marL="0" indent="0" eaLnBrk="1" hangingPunct="1">
              <a:lnSpc>
                <a:spcPct val="90000"/>
              </a:lnSpc>
              <a:buFontTx/>
              <a:buNone/>
            </a:pPr>
            <a:r>
              <a:rPr kumimoji="0" lang="it-IT" altLang="it-IT" sz="2000" dirty="0">
                <a:solidFill>
                  <a:schemeClr val="accent1">
                    <a:lumMod val="75000"/>
                  </a:schemeClr>
                </a:solidFill>
                <a:latin typeface="Calibri" panose="020F0502020204030204" pitchFamily="34" charset="0"/>
              </a:rPr>
              <a:t>Sono differenze che generano </a:t>
            </a:r>
            <a:r>
              <a:rPr kumimoji="0" lang="it-IT" altLang="it-IT" sz="2000" b="1" dirty="0">
                <a:solidFill>
                  <a:srgbClr val="C00000"/>
                </a:solidFill>
                <a:latin typeface="Calibri" panose="020F0502020204030204" pitchFamily="34" charset="0"/>
              </a:rPr>
              <a:t>passività fiscali per imposte differite</a:t>
            </a:r>
            <a:r>
              <a:rPr kumimoji="0" lang="it-IT" altLang="it-IT" sz="2000" dirty="0">
                <a:solidFill>
                  <a:schemeClr val="accent1">
                    <a:lumMod val="75000"/>
                  </a:schemeClr>
                </a:solidFill>
                <a:latin typeface="Calibri" panose="020F0502020204030204" pitchFamily="34" charset="0"/>
              </a:rPr>
              <a:t> in quanto daranno origine ad </a:t>
            </a:r>
            <a:r>
              <a:rPr kumimoji="0" lang="it-IT" altLang="it-IT" sz="2000" dirty="0" smtClean="0">
                <a:solidFill>
                  <a:schemeClr val="accent1">
                    <a:lumMod val="75000"/>
                  </a:schemeClr>
                </a:solidFill>
                <a:latin typeface="Calibri" panose="020F0502020204030204" pitchFamily="34" charset="0"/>
              </a:rPr>
              <a:t>ammontari imponibili </a:t>
            </a:r>
            <a:r>
              <a:rPr kumimoji="0" lang="it-IT" altLang="it-IT" sz="2000" dirty="0">
                <a:solidFill>
                  <a:schemeClr val="accent1">
                    <a:lumMod val="75000"/>
                  </a:schemeClr>
                </a:solidFill>
                <a:latin typeface="Calibri" panose="020F0502020204030204" pitchFamily="34" charset="0"/>
              </a:rPr>
              <a:t>negli esercizi successivi rispetto a quello in cui vengono imputate a Conto economico. </a:t>
            </a:r>
            <a:endParaRPr kumimoji="0" lang="it-IT" altLang="it-IT" sz="2000" dirty="0" smtClean="0">
              <a:solidFill>
                <a:schemeClr val="accent1">
                  <a:lumMod val="75000"/>
                </a:schemeClr>
              </a:solidFill>
              <a:latin typeface="Calibri" panose="020F0502020204030204" pitchFamily="34" charset="0"/>
            </a:endParaRPr>
          </a:p>
          <a:p>
            <a:pPr marL="0" indent="0" eaLnBrk="1" hangingPunct="1">
              <a:lnSpc>
                <a:spcPct val="90000"/>
              </a:lnSpc>
              <a:buFontTx/>
              <a:buNone/>
            </a:pPr>
            <a:endParaRPr kumimoji="0" lang="it-IT" altLang="it-IT" sz="2000" dirty="0">
              <a:solidFill>
                <a:schemeClr val="accent1">
                  <a:lumMod val="75000"/>
                </a:schemeClr>
              </a:solidFill>
              <a:latin typeface="Calibri" panose="020F0502020204030204" pitchFamily="34" charset="0"/>
            </a:endParaRPr>
          </a:p>
          <a:p>
            <a:pPr marL="0" indent="0" eaLnBrk="1" hangingPunct="1">
              <a:lnSpc>
                <a:spcPct val="90000"/>
              </a:lnSpc>
              <a:buFontTx/>
              <a:buNone/>
            </a:pPr>
            <a:r>
              <a:rPr kumimoji="0" lang="it-IT" altLang="it-IT" sz="2000" dirty="0">
                <a:solidFill>
                  <a:schemeClr val="accent1">
                    <a:lumMod val="75000"/>
                  </a:schemeClr>
                </a:solidFill>
                <a:latin typeface="Calibri" panose="020F0502020204030204" pitchFamily="34" charset="0"/>
              </a:rPr>
              <a:t>Le minori imposte pagate in un periodo amministrativo saranno bilanciate da maggiori imposte nei periodi futuri.</a:t>
            </a:r>
          </a:p>
        </p:txBody>
      </p:sp>
      <p:sp>
        <p:nvSpPr>
          <p:cNvPr id="7181" name="Rectangle 22"/>
          <p:cNvSpPr>
            <a:spLocks noChangeArrowheads="1"/>
          </p:cNvSpPr>
          <p:nvPr/>
        </p:nvSpPr>
        <p:spPr bwMode="auto">
          <a:xfrm>
            <a:off x="539552" y="2574154"/>
            <a:ext cx="3365936" cy="3231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marL="0" indent="0" eaLnBrk="1" hangingPunct="1">
              <a:lnSpc>
                <a:spcPct val="90000"/>
              </a:lnSpc>
              <a:buFontTx/>
              <a:buNone/>
            </a:pPr>
            <a:r>
              <a:rPr kumimoji="0" lang="it-IT" altLang="it-IT" sz="2000" dirty="0">
                <a:solidFill>
                  <a:schemeClr val="accent1">
                    <a:lumMod val="75000"/>
                  </a:schemeClr>
                </a:solidFill>
                <a:latin typeface="Calibri" panose="020F0502020204030204" pitchFamily="34" charset="0"/>
              </a:rPr>
              <a:t>Sono differenze che generano </a:t>
            </a:r>
            <a:r>
              <a:rPr kumimoji="0" lang="it-IT" altLang="it-IT" sz="2000" b="1" dirty="0">
                <a:solidFill>
                  <a:srgbClr val="C00000"/>
                </a:solidFill>
                <a:latin typeface="Calibri" panose="020F0502020204030204" pitchFamily="34" charset="0"/>
              </a:rPr>
              <a:t>attività per imposte anticipate</a:t>
            </a:r>
            <a:r>
              <a:rPr kumimoji="0" lang="it-IT" altLang="it-IT" sz="2000" dirty="0">
                <a:solidFill>
                  <a:srgbClr val="C00000"/>
                </a:solidFill>
                <a:latin typeface="Calibri" panose="020F0502020204030204" pitchFamily="34" charset="0"/>
              </a:rPr>
              <a:t> </a:t>
            </a:r>
            <a:r>
              <a:rPr kumimoji="0" lang="it-IT" altLang="it-IT" sz="2000" dirty="0">
                <a:solidFill>
                  <a:schemeClr val="accent1">
                    <a:lumMod val="75000"/>
                  </a:schemeClr>
                </a:solidFill>
                <a:latin typeface="Calibri" panose="020F0502020204030204" pitchFamily="34" charset="0"/>
              </a:rPr>
              <a:t>in quanto permettono una riduzione dell’imponibile fiscale futuro</a:t>
            </a:r>
            <a:r>
              <a:rPr kumimoji="0" lang="it-IT" altLang="it-IT" sz="2000" dirty="0" smtClean="0">
                <a:solidFill>
                  <a:schemeClr val="accent1">
                    <a:lumMod val="75000"/>
                  </a:schemeClr>
                </a:solidFill>
                <a:latin typeface="Calibri" panose="020F0502020204030204" pitchFamily="34" charset="0"/>
              </a:rPr>
              <a:t>.</a:t>
            </a:r>
          </a:p>
          <a:p>
            <a:pPr marL="0" indent="0" eaLnBrk="1" hangingPunct="1">
              <a:lnSpc>
                <a:spcPct val="90000"/>
              </a:lnSpc>
              <a:buFontTx/>
              <a:buNone/>
            </a:pPr>
            <a:endParaRPr kumimoji="0" lang="it-IT" altLang="it-IT" sz="2000" dirty="0">
              <a:solidFill>
                <a:schemeClr val="accent1">
                  <a:lumMod val="75000"/>
                </a:schemeClr>
              </a:solidFill>
              <a:latin typeface="Calibri" panose="020F0502020204030204" pitchFamily="34" charset="0"/>
            </a:endParaRPr>
          </a:p>
          <a:p>
            <a:pPr marL="0" indent="0" eaLnBrk="1" hangingPunct="1">
              <a:lnSpc>
                <a:spcPct val="90000"/>
              </a:lnSpc>
              <a:buFontTx/>
              <a:buNone/>
            </a:pPr>
            <a:r>
              <a:rPr kumimoji="0" lang="it-IT" altLang="it-IT" sz="2000" dirty="0">
                <a:solidFill>
                  <a:schemeClr val="accent1">
                    <a:lumMod val="75000"/>
                  </a:schemeClr>
                </a:solidFill>
                <a:latin typeface="Calibri" panose="020F0502020204030204" pitchFamily="34" charset="0"/>
              </a:rPr>
              <a:t>Il pagamento di maggiori imposte nell’esercizio sarà compensato da un minor carico fiscale negli esercizi futuri.</a:t>
            </a:r>
          </a:p>
        </p:txBody>
      </p:sp>
      <p:sp>
        <p:nvSpPr>
          <p:cNvPr id="15"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La fiscalità differita: differenze temporanee</a:t>
            </a:r>
            <a:endParaRPr lang="it-IT" altLang="it-IT" sz="2400" b="1" i="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102406045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 calcmode="lin" valueType="num">
                                      <p:cBhvr additive="base">
                                        <p:cTn id="7" dur="500" fill="hold"/>
                                        <p:tgtEl>
                                          <p:spTgt spid="7172"/>
                                        </p:tgtEl>
                                        <p:attrNameLst>
                                          <p:attrName>ppt_x</p:attrName>
                                        </p:attrNameLst>
                                      </p:cBhvr>
                                      <p:tavLst>
                                        <p:tav tm="0">
                                          <p:val>
                                            <p:strVal val="#ppt_x"/>
                                          </p:val>
                                        </p:tav>
                                        <p:tav tm="100000">
                                          <p:val>
                                            <p:strVal val="#ppt_x"/>
                                          </p:val>
                                        </p:tav>
                                      </p:tavLst>
                                    </p:anim>
                                    <p:anim calcmode="lin" valueType="num">
                                      <p:cBhvr additive="base">
                                        <p:cTn id="8" dur="500" fill="hold"/>
                                        <p:tgtEl>
                                          <p:spTgt spid="717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177"/>
                                        </p:tgtEl>
                                        <p:attrNameLst>
                                          <p:attrName>style.visibility</p:attrName>
                                        </p:attrNameLst>
                                      </p:cBhvr>
                                      <p:to>
                                        <p:strVal val="visible"/>
                                      </p:to>
                                    </p:set>
                                    <p:anim calcmode="lin" valueType="num">
                                      <p:cBhvr additive="base">
                                        <p:cTn id="17" dur="500" fill="hold"/>
                                        <p:tgtEl>
                                          <p:spTgt spid="7177"/>
                                        </p:tgtEl>
                                        <p:attrNameLst>
                                          <p:attrName>ppt_x</p:attrName>
                                        </p:attrNameLst>
                                      </p:cBhvr>
                                      <p:tavLst>
                                        <p:tav tm="0">
                                          <p:val>
                                            <p:strVal val="#ppt_x"/>
                                          </p:val>
                                        </p:tav>
                                        <p:tav tm="100000">
                                          <p:val>
                                            <p:strVal val="#ppt_x"/>
                                          </p:val>
                                        </p:tav>
                                      </p:tavLst>
                                    </p:anim>
                                    <p:anim calcmode="lin" valueType="num">
                                      <p:cBhvr additive="base">
                                        <p:cTn id="18" dur="500" fill="hold"/>
                                        <p:tgtEl>
                                          <p:spTgt spid="717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178"/>
                                        </p:tgtEl>
                                        <p:attrNameLst>
                                          <p:attrName>style.visibility</p:attrName>
                                        </p:attrNameLst>
                                      </p:cBhvr>
                                      <p:to>
                                        <p:strVal val="visible"/>
                                      </p:to>
                                    </p:set>
                                    <p:anim calcmode="lin" valueType="num">
                                      <p:cBhvr additive="base">
                                        <p:cTn id="21" dur="500" fill="hold"/>
                                        <p:tgtEl>
                                          <p:spTgt spid="7178"/>
                                        </p:tgtEl>
                                        <p:attrNameLst>
                                          <p:attrName>ppt_x</p:attrName>
                                        </p:attrNameLst>
                                      </p:cBhvr>
                                      <p:tavLst>
                                        <p:tav tm="0">
                                          <p:val>
                                            <p:strVal val="#ppt_x"/>
                                          </p:val>
                                        </p:tav>
                                        <p:tav tm="100000">
                                          <p:val>
                                            <p:strVal val="#ppt_x"/>
                                          </p:val>
                                        </p:tav>
                                      </p:tavLst>
                                    </p:anim>
                                    <p:anim calcmode="lin" valueType="num">
                                      <p:cBhvr additive="base">
                                        <p:cTn id="22" dur="500" fill="hold"/>
                                        <p:tgtEl>
                                          <p:spTgt spid="717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181"/>
                                        </p:tgtEl>
                                        <p:attrNameLst>
                                          <p:attrName>style.visibility</p:attrName>
                                        </p:attrNameLst>
                                      </p:cBhvr>
                                      <p:to>
                                        <p:strVal val="visible"/>
                                      </p:to>
                                    </p:set>
                                    <p:animEffect transition="in" filter="fade">
                                      <p:cBhvr>
                                        <p:cTn id="27" dur="500"/>
                                        <p:tgtEl>
                                          <p:spTgt spid="718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180"/>
                                        </p:tgtEl>
                                        <p:attrNameLst>
                                          <p:attrName>style.visibility</p:attrName>
                                        </p:attrNameLst>
                                      </p:cBhvr>
                                      <p:to>
                                        <p:strVal val="visible"/>
                                      </p:to>
                                    </p:set>
                                    <p:animEffect transition="in" filter="fade">
                                      <p:cBhvr>
                                        <p:cTn id="32" dur="500"/>
                                        <p:tgtEl>
                                          <p:spTgt spid="7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7" grpId="0"/>
      <p:bldP spid="7178" grpId="0"/>
      <p:bldP spid="7180" grpId="0"/>
      <p:bldP spid="7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171CC77A-3147-4A2A-84C9-0CB5084356E8}" type="slidenum">
              <a:rPr lang="it-IT"/>
              <a:pPr>
                <a:defRPr/>
              </a:pPr>
              <a:t>7</a:t>
            </a:fld>
            <a:endParaRPr lang="it-IT"/>
          </a:p>
        </p:txBody>
      </p:sp>
      <p:sp>
        <p:nvSpPr>
          <p:cNvPr id="8196" name="Rectangle 13"/>
          <p:cNvSpPr>
            <a:spLocks noChangeArrowheads="1"/>
          </p:cNvSpPr>
          <p:nvPr/>
        </p:nvSpPr>
        <p:spPr bwMode="auto">
          <a:xfrm>
            <a:off x="539552" y="1412776"/>
            <a:ext cx="8136904" cy="3744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eaLnBrk="1" hangingPunct="1">
              <a:spcBef>
                <a:spcPct val="0"/>
              </a:spcBef>
              <a:buFontTx/>
              <a:buNone/>
            </a:pPr>
            <a:r>
              <a:rPr kumimoji="0" lang="it-IT" altLang="it-IT" sz="2200" dirty="0">
                <a:solidFill>
                  <a:schemeClr val="accent1">
                    <a:lumMod val="75000"/>
                  </a:schemeClr>
                </a:solidFill>
                <a:latin typeface="Calibri" panose="020F0502020204030204" pitchFamily="34" charset="0"/>
              </a:rPr>
              <a:t>Le </a:t>
            </a:r>
            <a:r>
              <a:rPr kumimoji="0" lang="it-IT" altLang="it-IT" sz="2200" b="1" dirty="0">
                <a:solidFill>
                  <a:srgbClr val="C00000"/>
                </a:solidFill>
                <a:latin typeface="Calibri" panose="020F0502020204030204" pitchFamily="34" charset="0"/>
              </a:rPr>
              <a:t>differenze temporanee deducibili</a:t>
            </a:r>
            <a:r>
              <a:rPr kumimoji="0" lang="it-IT" altLang="it-IT" sz="2200" dirty="0">
                <a:solidFill>
                  <a:srgbClr val="C00000"/>
                </a:solidFill>
                <a:latin typeface="Calibri" panose="020F0502020204030204" pitchFamily="34" charset="0"/>
              </a:rPr>
              <a:t> </a:t>
            </a:r>
            <a:r>
              <a:rPr kumimoji="0" lang="it-IT" altLang="it-IT" sz="2200" dirty="0">
                <a:solidFill>
                  <a:schemeClr val="accent1">
                    <a:lumMod val="75000"/>
                  </a:schemeClr>
                </a:solidFill>
                <a:latin typeface="Calibri" panose="020F0502020204030204" pitchFamily="34" charset="0"/>
              </a:rPr>
              <a:t>possono trovare fondamento:</a:t>
            </a:r>
          </a:p>
          <a:p>
            <a:pPr eaLnBrk="1" hangingPunct="1">
              <a:spcBef>
                <a:spcPct val="0"/>
              </a:spcBef>
              <a:buFontTx/>
              <a:buNone/>
            </a:pPr>
            <a:endParaRPr kumimoji="0" lang="it-IT" altLang="it-IT" sz="2200" dirty="0">
              <a:solidFill>
                <a:schemeClr val="accent1">
                  <a:lumMod val="75000"/>
                </a:schemeClr>
              </a:solidFill>
              <a:latin typeface="Calibri" panose="020F0502020204030204" pitchFamily="34" charset="0"/>
            </a:endParaRPr>
          </a:p>
          <a:p>
            <a:pPr eaLnBrk="1" hangingPunct="1">
              <a:spcBef>
                <a:spcPct val="0"/>
              </a:spcBef>
              <a:buClr>
                <a:schemeClr val="tx1"/>
              </a:buClr>
              <a:buFontTx/>
              <a:buChar char="-"/>
            </a:pPr>
            <a:r>
              <a:rPr lang="it-IT" altLang="it-IT" sz="2200" dirty="0" smtClean="0">
                <a:solidFill>
                  <a:schemeClr val="accent1">
                    <a:lumMod val="75000"/>
                  </a:schemeClr>
                </a:solidFill>
                <a:latin typeface="Calibri" panose="020F0502020204030204" pitchFamily="34" charset="0"/>
              </a:rPr>
              <a:t>n</a:t>
            </a:r>
            <a:r>
              <a:rPr kumimoji="0" lang="it-IT" altLang="it-IT" sz="2200" dirty="0" smtClean="0">
                <a:solidFill>
                  <a:schemeClr val="accent1">
                    <a:lumMod val="75000"/>
                  </a:schemeClr>
                </a:solidFill>
                <a:latin typeface="Calibri" panose="020F0502020204030204" pitchFamily="34" charset="0"/>
              </a:rPr>
              <a:t>ella </a:t>
            </a:r>
            <a:r>
              <a:rPr kumimoji="0" lang="it-IT" altLang="it-IT" sz="2200" b="1" dirty="0">
                <a:solidFill>
                  <a:schemeClr val="accent1">
                    <a:lumMod val="75000"/>
                  </a:schemeClr>
                </a:solidFill>
                <a:latin typeface="Calibri" panose="020F0502020204030204" pitchFamily="34" charset="0"/>
              </a:rPr>
              <a:t>posticipata deducibilità </a:t>
            </a:r>
            <a:r>
              <a:rPr kumimoji="0" lang="it-IT" altLang="it-IT" sz="2200" dirty="0">
                <a:solidFill>
                  <a:schemeClr val="accent1">
                    <a:lumMod val="75000"/>
                  </a:schemeClr>
                </a:solidFill>
                <a:latin typeface="Calibri" panose="020F0502020204030204" pitchFamily="34" charset="0"/>
              </a:rPr>
              <a:t>ai fini fiscali di componenti negativi che concorrono al risultato d’esercizio (</a:t>
            </a:r>
            <a:r>
              <a:rPr kumimoji="0" lang="it-IT" altLang="it-IT" sz="2200" i="1" dirty="0">
                <a:solidFill>
                  <a:schemeClr val="accent1">
                    <a:lumMod val="75000"/>
                  </a:schemeClr>
                </a:solidFill>
                <a:latin typeface="Calibri" panose="020F0502020204030204" pitchFamily="34" charset="0"/>
              </a:rPr>
              <a:t>ad esempio accantonamenti indeducibili fiscalmente iscritti in conto economico</a:t>
            </a:r>
            <a:r>
              <a:rPr kumimoji="0" lang="it-IT" altLang="it-IT" sz="2200" dirty="0" smtClean="0">
                <a:solidFill>
                  <a:schemeClr val="accent1">
                    <a:lumMod val="75000"/>
                  </a:schemeClr>
                </a:solidFill>
                <a:latin typeface="Calibri" panose="020F0502020204030204" pitchFamily="34" charset="0"/>
              </a:rPr>
              <a:t>).</a:t>
            </a:r>
          </a:p>
          <a:p>
            <a:pPr eaLnBrk="1" hangingPunct="1">
              <a:spcBef>
                <a:spcPct val="0"/>
              </a:spcBef>
              <a:buClr>
                <a:schemeClr val="tx1"/>
              </a:buClr>
              <a:buFontTx/>
              <a:buChar char="-"/>
            </a:pPr>
            <a:r>
              <a:rPr lang="it-IT" altLang="it-IT" sz="2200" dirty="0" smtClean="0">
                <a:solidFill>
                  <a:schemeClr val="accent1">
                    <a:lumMod val="75000"/>
                  </a:schemeClr>
                </a:solidFill>
                <a:latin typeface="Calibri" panose="020F0502020204030204" pitchFamily="34" charset="0"/>
              </a:rPr>
              <a:t>d</a:t>
            </a:r>
            <a:r>
              <a:rPr kumimoji="0" lang="it-IT" altLang="it-IT" sz="2200" dirty="0" smtClean="0">
                <a:solidFill>
                  <a:schemeClr val="accent1">
                    <a:lumMod val="75000"/>
                  </a:schemeClr>
                </a:solidFill>
                <a:latin typeface="Calibri" panose="020F0502020204030204" pitchFamily="34" charset="0"/>
              </a:rPr>
              <a:t>all’</a:t>
            </a:r>
            <a:r>
              <a:rPr kumimoji="0" lang="it-IT" altLang="it-IT" sz="2200" b="1" dirty="0" smtClean="0">
                <a:solidFill>
                  <a:schemeClr val="accent1">
                    <a:lumMod val="75000"/>
                  </a:schemeClr>
                </a:solidFill>
                <a:latin typeface="Calibri" panose="020F0502020204030204" pitchFamily="34" charset="0"/>
              </a:rPr>
              <a:t>anticipata </a:t>
            </a:r>
            <a:r>
              <a:rPr kumimoji="0" lang="it-IT" altLang="it-IT" sz="2200" b="1" dirty="0">
                <a:solidFill>
                  <a:schemeClr val="accent1">
                    <a:lumMod val="75000"/>
                  </a:schemeClr>
                </a:solidFill>
                <a:latin typeface="Calibri" panose="020F0502020204030204" pitchFamily="34" charset="0"/>
              </a:rPr>
              <a:t>tassabilità </a:t>
            </a:r>
            <a:r>
              <a:rPr kumimoji="0" lang="it-IT" altLang="it-IT" sz="2200" dirty="0">
                <a:solidFill>
                  <a:schemeClr val="accent1">
                    <a:lumMod val="75000"/>
                  </a:schemeClr>
                </a:solidFill>
                <a:latin typeface="Calibri" panose="020F0502020204030204" pitchFamily="34" charset="0"/>
              </a:rPr>
              <a:t>di componenti positivi che concorrono alla formazione del risultato economico aziendale di esercizi futuri (</a:t>
            </a:r>
            <a:r>
              <a:rPr kumimoji="0" lang="it-IT" altLang="it-IT" sz="2200" i="1" dirty="0">
                <a:solidFill>
                  <a:schemeClr val="accent1">
                    <a:lumMod val="75000"/>
                  </a:schemeClr>
                </a:solidFill>
                <a:latin typeface="Calibri" panose="020F0502020204030204" pitchFamily="34" charset="0"/>
              </a:rPr>
              <a:t>ad esempio opere, forniture, servizi di durata infrannuale, con valore fiscale superiore a quello di bilancio</a:t>
            </a:r>
            <a:r>
              <a:rPr kumimoji="0" lang="it-IT" altLang="it-IT" sz="2200" dirty="0">
                <a:solidFill>
                  <a:schemeClr val="accent1">
                    <a:lumMod val="75000"/>
                  </a:schemeClr>
                </a:solidFill>
                <a:latin typeface="Calibri" panose="020F0502020204030204" pitchFamily="34" charset="0"/>
              </a:rPr>
              <a:t>).</a:t>
            </a:r>
          </a:p>
          <a:p>
            <a:pPr eaLnBrk="1" hangingPunct="1">
              <a:lnSpc>
                <a:spcPct val="90000"/>
              </a:lnSpc>
              <a:buClr>
                <a:schemeClr val="tx1"/>
              </a:buClr>
              <a:buFontTx/>
              <a:buNone/>
            </a:pPr>
            <a:endParaRPr kumimoji="0" lang="it-IT" altLang="it-IT" sz="1600" dirty="0"/>
          </a:p>
        </p:txBody>
      </p:sp>
      <p:sp>
        <p:nvSpPr>
          <p:cNvPr id="6"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La fiscalità differita: differenze temporanee deducibili</a:t>
            </a:r>
            <a:endParaRPr lang="it-IT" altLang="it-IT" sz="2400" b="1" i="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3299079118"/>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056E9096-46B2-4FFD-A2BD-4848C90BA092}" type="slidenum">
              <a:rPr lang="it-IT"/>
              <a:pPr>
                <a:defRPr/>
              </a:pPr>
              <a:t>8</a:t>
            </a:fld>
            <a:endParaRPr lang="it-IT"/>
          </a:p>
        </p:txBody>
      </p:sp>
      <p:sp>
        <p:nvSpPr>
          <p:cNvPr id="9220" name="Rectangle 4"/>
          <p:cNvSpPr>
            <a:spLocks noChangeArrowheads="1"/>
          </p:cNvSpPr>
          <p:nvPr/>
        </p:nvSpPr>
        <p:spPr bwMode="auto">
          <a:xfrm>
            <a:off x="439944" y="1484784"/>
            <a:ext cx="8236512"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eaLnBrk="0" hangingPunct="0">
              <a:spcBef>
                <a:spcPct val="20000"/>
              </a:spcBef>
              <a:buClr>
                <a:schemeClr val="accent2"/>
              </a:buClr>
              <a:buSzPct val="75000"/>
              <a:buFont typeface="Wingdings" pitchFamily="2" charset="2"/>
              <a:buChar char="n"/>
              <a:defRPr sz="2800">
                <a:solidFill>
                  <a:schemeClr val="tx1"/>
                </a:solidFill>
                <a:latin typeface="Tahoma" pitchFamily="34" charset="0"/>
              </a:defRPr>
            </a:lvl1pPr>
            <a:lvl2pPr marL="742950" indent="-285750" algn="l" eaLnBrk="0" hangingPunct="0">
              <a:spcBef>
                <a:spcPct val="20000"/>
              </a:spcBef>
              <a:buClr>
                <a:schemeClr val="tx1"/>
              </a:buClr>
              <a:buSzPct val="75000"/>
              <a:buFont typeface="Wingdings" pitchFamily="2" charset="2"/>
              <a:buChar char="n"/>
              <a:defRPr sz="2400">
                <a:solidFill>
                  <a:schemeClr val="tx1"/>
                </a:solidFill>
                <a:latin typeface="Tahoma" pitchFamily="34" charset="0"/>
              </a:defRPr>
            </a:lvl2pPr>
            <a:lvl3pPr marL="1143000" indent="-228600" algn="l" eaLnBrk="0" hangingPunct="0">
              <a:spcBef>
                <a:spcPct val="20000"/>
              </a:spcBef>
              <a:buClr>
                <a:schemeClr val="bg2"/>
              </a:buClr>
              <a:buSzPct val="75000"/>
              <a:buFont typeface="Wingdings" pitchFamily="2" charset="2"/>
              <a:buChar char="n"/>
              <a:defRPr sz="2000">
                <a:solidFill>
                  <a:schemeClr val="tx1"/>
                </a:solidFill>
                <a:latin typeface="Tahoma" pitchFamily="34" charset="0"/>
              </a:defRPr>
            </a:lvl3pPr>
            <a:lvl4pPr marL="1600200" indent="-228600" algn="l" eaLnBrk="0" hangingPunct="0">
              <a:spcBef>
                <a:spcPct val="20000"/>
              </a:spcBef>
              <a:buClr>
                <a:schemeClr val="tx2"/>
              </a:buClr>
              <a:buSzPct val="75000"/>
              <a:buFont typeface="Wingdings" pitchFamily="2" charset="2"/>
              <a:buChar char="n"/>
              <a:defRPr>
                <a:solidFill>
                  <a:schemeClr val="tx1"/>
                </a:solidFill>
                <a:latin typeface="Tahoma" pitchFamily="34" charset="0"/>
              </a:defRPr>
            </a:lvl4pPr>
            <a:lvl5pPr marL="2057400" indent="-228600" algn="l" eaLnBrk="0" hangingPunct="0">
              <a:spcBef>
                <a:spcPct val="20000"/>
              </a:spcBef>
              <a:buClr>
                <a:schemeClr val="accent1"/>
              </a:buClr>
              <a:buSzPct val="75000"/>
              <a:buFont typeface="Wingdings" pitchFamily="2" charset="2"/>
              <a:buChar char="n"/>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solidFill>
                  <a:schemeClr val="tx1"/>
                </a:solidFill>
                <a:latin typeface="Tahoma" pitchFamily="34" charset="0"/>
              </a:defRPr>
            </a:lvl9pPr>
          </a:lstStyle>
          <a:p>
            <a:pPr marL="0" indent="0" algn="just" eaLnBrk="1" hangingPunct="1">
              <a:spcBef>
                <a:spcPct val="0"/>
              </a:spcBef>
              <a:buClr>
                <a:schemeClr val="tx1"/>
              </a:buClr>
              <a:buFont typeface="Wingdings" pitchFamily="2" charset="2"/>
              <a:buNone/>
            </a:pPr>
            <a:r>
              <a:rPr kumimoji="0" lang="it-IT" altLang="it-IT" sz="2200" dirty="0">
                <a:solidFill>
                  <a:schemeClr val="accent1">
                    <a:lumMod val="75000"/>
                  </a:schemeClr>
                </a:solidFill>
                <a:latin typeface="Calibri" panose="020F0502020204030204" pitchFamily="34" charset="0"/>
              </a:rPr>
              <a:t>L’impresa Alfa consegue per gli esercizi da X a </a:t>
            </a:r>
            <a:r>
              <a:rPr kumimoji="0" lang="it-IT" altLang="it-IT" sz="2200" dirty="0" smtClean="0">
                <a:solidFill>
                  <a:schemeClr val="accent1">
                    <a:lumMod val="75000"/>
                  </a:schemeClr>
                </a:solidFill>
                <a:latin typeface="Calibri" panose="020F0502020204030204" pitchFamily="34" charset="0"/>
              </a:rPr>
              <a:t>X5 </a:t>
            </a:r>
            <a:r>
              <a:rPr kumimoji="0" lang="it-IT" altLang="it-IT" sz="2200" dirty="0">
                <a:solidFill>
                  <a:schemeClr val="accent1">
                    <a:lumMod val="75000"/>
                  </a:schemeClr>
                </a:solidFill>
                <a:latin typeface="Calibri" panose="020F0502020204030204" pitchFamily="34" charset="0"/>
              </a:rPr>
              <a:t>un reddito (ante imposte) pari a 1.000 per ogni esercizio</a:t>
            </a:r>
            <a:r>
              <a:rPr kumimoji="0" lang="it-IT" altLang="it-IT" sz="2200" dirty="0" smtClean="0">
                <a:solidFill>
                  <a:schemeClr val="accent1">
                    <a:lumMod val="75000"/>
                  </a:schemeClr>
                </a:solidFill>
                <a:latin typeface="Calibri" panose="020F0502020204030204" pitchFamily="34" charset="0"/>
              </a:rPr>
              <a:t>.</a:t>
            </a:r>
          </a:p>
          <a:p>
            <a:pPr marL="0" indent="0" algn="just" eaLnBrk="1" hangingPunct="1">
              <a:spcBef>
                <a:spcPct val="0"/>
              </a:spcBef>
              <a:buClr>
                <a:schemeClr val="tx1"/>
              </a:buClr>
              <a:buFont typeface="Wingdings" pitchFamily="2" charset="2"/>
              <a:buNone/>
            </a:pPr>
            <a:endParaRPr kumimoji="0" lang="it-IT" altLang="it-IT" sz="2200" dirty="0">
              <a:solidFill>
                <a:schemeClr val="accent1">
                  <a:lumMod val="75000"/>
                </a:schemeClr>
              </a:solidFill>
              <a:latin typeface="Calibri" panose="020F0502020204030204" pitchFamily="34" charset="0"/>
            </a:endParaRPr>
          </a:p>
          <a:p>
            <a:pPr marL="0" indent="0" algn="just" eaLnBrk="1" hangingPunct="1">
              <a:spcBef>
                <a:spcPct val="0"/>
              </a:spcBef>
              <a:buClr>
                <a:schemeClr val="tx1"/>
              </a:buClr>
              <a:buFont typeface="Wingdings" pitchFamily="2" charset="2"/>
              <a:buNone/>
            </a:pPr>
            <a:r>
              <a:rPr kumimoji="0" lang="it-IT" altLang="it-IT" sz="2200" dirty="0">
                <a:solidFill>
                  <a:schemeClr val="accent1">
                    <a:lumMod val="75000"/>
                  </a:schemeClr>
                </a:solidFill>
                <a:latin typeface="Calibri" panose="020F0502020204030204" pitchFamily="34" charset="0"/>
              </a:rPr>
              <a:t>Nel periodo X l’impresa registra costi di manutenzione ordinaria, eccedenti il limite di deduzione fiscalmente consentito per un valore di 50, che:</a:t>
            </a:r>
          </a:p>
          <a:p>
            <a:pPr algn="just" eaLnBrk="1" hangingPunct="1">
              <a:spcBef>
                <a:spcPct val="0"/>
              </a:spcBef>
              <a:buClr>
                <a:schemeClr val="accent1">
                  <a:lumMod val="75000"/>
                </a:schemeClr>
              </a:buClr>
              <a:buSzPct val="80000"/>
              <a:buFont typeface="Arial" panose="020B0604020202020204" pitchFamily="34" charset="0"/>
              <a:buChar char="•"/>
            </a:pPr>
            <a:r>
              <a:rPr kumimoji="0" lang="it-IT" altLang="it-IT" sz="2200" dirty="0">
                <a:solidFill>
                  <a:schemeClr val="accent1">
                    <a:lumMod val="75000"/>
                  </a:schemeClr>
                </a:solidFill>
                <a:latin typeface="Calibri" panose="020F0502020204030204" pitchFamily="34" charset="0"/>
              </a:rPr>
              <a:t>concorrono alla formazione del reddito dell’esercizio considerato (X</a:t>
            </a:r>
            <a:r>
              <a:rPr kumimoji="0" lang="it-IT" altLang="it-IT" sz="2200" dirty="0" smtClean="0">
                <a:solidFill>
                  <a:schemeClr val="accent1">
                    <a:lumMod val="75000"/>
                  </a:schemeClr>
                </a:solidFill>
                <a:latin typeface="Calibri" panose="020F0502020204030204" pitchFamily="34" charset="0"/>
              </a:rPr>
              <a:t>);</a:t>
            </a:r>
          </a:p>
          <a:p>
            <a:pPr algn="just" eaLnBrk="1" hangingPunct="1">
              <a:spcBef>
                <a:spcPct val="0"/>
              </a:spcBef>
              <a:buClr>
                <a:schemeClr val="accent1">
                  <a:lumMod val="75000"/>
                </a:schemeClr>
              </a:buClr>
              <a:buSzPct val="80000"/>
              <a:buFont typeface="Arial" panose="020B0604020202020204" pitchFamily="34" charset="0"/>
              <a:buChar char="•"/>
            </a:pPr>
            <a:r>
              <a:rPr kumimoji="0" lang="it-IT" altLang="it-IT" sz="2200" dirty="0" smtClean="0">
                <a:solidFill>
                  <a:schemeClr val="accent1">
                    <a:lumMod val="75000"/>
                  </a:schemeClr>
                </a:solidFill>
                <a:latin typeface="Calibri" panose="020F0502020204030204" pitchFamily="34" charset="0"/>
              </a:rPr>
              <a:t>assumono </a:t>
            </a:r>
            <a:r>
              <a:rPr kumimoji="0" lang="it-IT" altLang="it-IT" sz="2200" dirty="0">
                <a:solidFill>
                  <a:schemeClr val="accent1">
                    <a:lumMod val="75000"/>
                  </a:schemeClr>
                </a:solidFill>
                <a:latin typeface="Calibri" panose="020F0502020204030204" pitchFamily="34" charset="0"/>
              </a:rPr>
              <a:t>rilevanza ai fini del calcolo del reddito imponibile in quote costanti nei successivi 5 periodi </a:t>
            </a:r>
            <a:r>
              <a:rPr kumimoji="0" lang="it-IT" altLang="it-IT" sz="2200" dirty="0" smtClean="0">
                <a:solidFill>
                  <a:schemeClr val="accent1">
                    <a:lumMod val="75000"/>
                  </a:schemeClr>
                </a:solidFill>
                <a:latin typeface="Calibri" panose="020F0502020204030204" pitchFamily="34" charset="0"/>
              </a:rPr>
              <a:t>amministrativi.</a:t>
            </a:r>
          </a:p>
          <a:p>
            <a:pPr marL="0" indent="0" algn="just" eaLnBrk="1" hangingPunct="1">
              <a:spcBef>
                <a:spcPct val="0"/>
              </a:spcBef>
              <a:buClr>
                <a:schemeClr val="accent1">
                  <a:lumMod val="75000"/>
                </a:schemeClr>
              </a:buClr>
              <a:buSzPct val="80000"/>
              <a:buNone/>
            </a:pPr>
            <a:endParaRPr kumimoji="0" lang="it-IT" altLang="it-IT" sz="2200" dirty="0">
              <a:solidFill>
                <a:schemeClr val="accent1">
                  <a:lumMod val="75000"/>
                </a:schemeClr>
              </a:solidFill>
              <a:latin typeface="Calibri" panose="020F0502020204030204" pitchFamily="34" charset="0"/>
            </a:endParaRPr>
          </a:p>
          <a:p>
            <a:pPr marL="0" indent="0" algn="just" eaLnBrk="1" hangingPunct="1">
              <a:spcBef>
                <a:spcPct val="0"/>
              </a:spcBef>
              <a:buClr>
                <a:schemeClr val="tx1"/>
              </a:buClr>
              <a:buFontTx/>
              <a:buNone/>
            </a:pPr>
            <a:r>
              <a:rPr kumimoji="0" lang="it-IT" altLang="it-IT" sz="2200" dirty="0">
                <a:solidFill>
                  <a:schemeClr val="accent1">
                    <a:lumMod val="75000"/>
                  </a:schemeClr>
                </a:solidFill>
                <a:latin typeface="Calibri" panose="020F0502020204030204" pitchFamily="34" charset="0"/>
              </a:rPr>
              <a:t>L’aliquota tributaria (per intero periodo): 50%.</a:t>
            </a:r>
          </a:p>
          <a:p>
            <a:pPr algn="just" eaLnBrk="1" hangingPunct="1">
              <a:lnSpc>
                <a:spcPct val="90000"/>
              </a:lnSpc>
              <a:buClr>
                <a:schemeClr val="tx1"/>
              </a:buClr>
              <a:buFontTx/>
              <a:buNone/>
            </a:pPr>
            <a:endParaRPr kumimoji="0" lang="it-IT" altLang="it-IT" sz="2000" dirty="0">
              <a:solidFill>
                <a:schemeClr val="accent1">
                  <a:lumMod val="75000"/>
                </a:schemeClr>
              </a:solidFill>
              <a:latin typeface="Calibri" panose="020F0502020204030204" pitchFamily="34" charset="0"/>
            </a:endParaRPr>
          </a:p>
        </p:txBody>
      </p:sp>
      <p:sp>
        <p:nvSpPr>
          <p:cNvPr id="6"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La fiscalità differita: </a:t>
            </a:r>
            <a:r>
              <a:rPr lang="it-IT" altLang="it-IT" sz="2400" b="1" i="1" dirty="0" smtClean="0">
                <a:solidFill>
                  <a:schemeClr val="accent1">
                    <a:lumMod val="75000"/>
                  </a:schemeClr>
                </a:solidFill>
                <a:latin typeface="Calibri" panose="020F0502020204030204" pitchFamily="34" charset="0"/>
              </a:rPr>
              <a:t>case </a:t>
            </a:r>
            <a:r>
              <a:rPr lang="it-IT" altLang="it-IT" sz="2400" b="1" i="1" dirty="0" err="1" smtClean="0">
                <a:solidFill>
                  <a:schemeClr val="accent1">
                    <a:lumMod val="75000"/>
                  </a:schemeClr>
                </a:solidFill>
                <a:latin typeface="Calibri" panose="020F0502020204030204" pitchFamily="34" charset="0"/>
              </a:rPr>
              <a:t>study</a:t>
            </a:r>
            <a:r>
              <a:rPr lang="it-IT" altLang="it-IT" sz="2400" b="1" i="1" dirty="0" smtClean="0">
                <a:solidFill>
                  <a:schemeClr val="accent1">
                    <a:lumMod val="75000"/>
                  </a:schemeClr>
                </a:solidFill>
                <a:latin typeface="Calibri" panose="020F0502020204030204" pitchFamily="34" charset="0"/>
              </a:rPr>
              <a:t> </a:t>
            </a:r>
            <a:r>
              <a:rPr lang="it-IT" altLang="it-IT" sz="2400" b="1" dirty="0" smtClean="0">
                <a:solidFill>
                  <a:schemeClr val="accent1">
                    <a:lumMod val="75000"/>
                  </a:schemeClr>
                </a:solidFill>
                <a:latin typeface="Calibri" panose="020F0502020204030204" pitchFamily="34" charset="0"/>
              </a:rPr>
              <a:t>- dati</a:t>
            </a:r>
            <a:endParaRPr lang="it-IT" altLang="it-IT" sz="2400" b="1" i="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3794112034"/>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egnaposto numero diapositiva 5"/>
          <p:cNvSpPr>
            <a:spLocks noGrp="1"/>
          </p:cNvSpPr>
          <p:nvPr>
            <p:ph type="sldNum" sz="quarter" idx="12"/>
          </p:nvPr>
        </p:nvSpPr>
        <p:spPr/>
        <p:txBody>
          <a:bodyPr/>
          <a:lstStyle/>
          <a:p>
            <a:pPr>
              <a:defRPr/>
            </a:pPr>
            <a:fld id="{47C9DCEC-E3C7-46C8-B5CB-EF275217F19E}" type="slidenum">
              <a:rPr lang="it-IT"/>
              <a:pPr>
                <a:defRPr/>
              </a:pPr>
              <a:t>9</a:t>
            </a:fld>
            <a:endParaRPr lang="it-IT"/>
          </a:p>
        </p:txBody>
      </p:sp>
      <p:graphicFrame>
        <p:nvGraphicFramePr>
          <p:cNvPr id="642179" name="Group 131"/>
          <p:cNvGraphicFramePr>
            <a:graphicFrameLocks noGrp="1"/>
          </p:cNvGraphicFramePr>
          <p:nvPr>
            <p:ph idx="1"/>
            <p:extLst>
              <p:ext uri="{D42A27DB-BD31-4B8C-83A1-F6EECF244321}">
                <p14:modId xmlns:p14="http://schemas.microsoft.com/office/powerpoint/2010/main" val="374465199"/>
              </p:ext>
            </p:extLst>
          </p:nvPr>
        </p:nvGraphicFramePr>
        <p:xfrm>
          <a:off x="407181" y="1412776"/>
          <a:ext cx="8134162" cy="4921976"/>
        </p:xfrm>
        <a:graphic>
          <a:graphicData uri="http://schemas.openxmlformats.org/drawingml/2006/table">
            <a:tbl>
              <a:tblPr/>
              <a:tblGrid>
                <a:gridCol w="273050"/>
                <a:gridCol w="2523617"/>
                <a:gridCol w="755968"/>
                <a:gridCol w="755968"/>
                <a:gridCol w="755968"/>
                <a:gridCol w="755968"/>
                <a:gridCol w="755968"/>
                <a:gridCol w="755968"/>
                <a:gridCol w="801687"/>
              </a:tblGrid>
              <a:tr h="34606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dirty="0" smtClean="0">
                        <a:ln>
                          <a:noFill/>
                        </a:ln>
                        <a:solidFill>
                          <a:schemeClr val="tx1"/>
                        </a:solidFill>
                        <a:effectLst/>
                        <a:latin typeface="Calibri" panose="020F0502020204030204" pitchFamily="34" charset="0"/>
                      </a:endParaRP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Periodi</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X</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X+1</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X+2</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X+3</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X+4</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X+5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X - X+5</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347647">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A</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Risultato ante imposte</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1.000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1.000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1.000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1.000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1.000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1.000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1.000</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358759">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B</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Calibri" panose="020F0502020204030204" pitchFamily="34" charset="0"/>
                        </a:rPr>
                        <a:t>Δ</a:t>
                      </a:r>
                      <a:r>
                        <a:rPr kumimoji="0" lang="it-IT" sz="1600" b="0" i="0" u="none" strike="noStrike" cap="none" normalizeH="0" baseline="0" dirty="0" smtClean="0">
                          <a:ln>
                            <a:noFill/>
                          </a:ln>
                          <a:solidFill>
                            <a:schemeClr val="tx1"/>
                          </a:solidFill>
                          <a:effectLst/>
                          <a:latin typeface="Calibri" panose="020F0502020204030204" pitchFamily="34" charset="0"/>
                        </a:rPr>
                        <a:t>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smtClean="0">
                        <a:ln>
                          <a:noFill/>
                        </a:ln>
                        <a:solidFill>
                          <a:schemeClr val="tx1"/>
                        </a:solidFill>
                        <a:effectLst/>
                        <a:latin typeface="Calibri" panose="020F0502020204030204" pitchFamily="34"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smtClean="0">
                        <a:ln>
                          <a:noFill/>
                        </a:ln>
                        <a:solidFill>
                          <a:schemeClr val="tx1"/>
                        </a:solidFill>
                        <a:effectLst/>
                        <a:latin typeface="Calibri" panose="020F0502020204030204" pitchFamily="34"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smtClean="0">
                        <a:ln>
                          <a:noFill/>
                        </a:ln>
                        <a:solidFill>
                          <a:schemeClr val="tx1"/>
                        </a:solidFill>
                        <a:effectLst/>
                        <a:latin typeface="Calibri" panose="020F0502020204030204" pitchFamily="34"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smtClean="0">
                        <a:ln>
                          <a:noFill/>
                        </a:ln>
                        <a:solidFill>
                          <a:schemeClr val="tx1"/>
                        </a:solidFill>
                        <a:effectLst/>
                        <a:latin typeface="Calibri" panose="020F0502020204030204" pitchFamily="34"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smtClean="0">
                        <a:ln>
                          <a:noFill/>
                        </a:ln>
                        <a:solidFill>
                          <a:schemeClr val="tx1"/>
                        </a:solidFill>
                        <a:effectLst/>
                        <a:latin typeface="Calibri" panose="020F0502020204030204" pitchFamily="34"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dirty="0" smtClean="0">
                        <a:ln>
                          <a:noFill/>
                        </a:ln>
                        <a:solidFill>
                          <a:schemeClr val="tx1"/>
                        </a:solidFill>
                        <a:effectLst/>
                        <a:latin typeface="Calibri" panose="020F0502020204030204" pitchFamily="34" charset="0"/>
                      </a:endParaRP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34606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C</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Calibri" panose="020F0502020204030204" pitchFamily="34" charset="0"/>
                        </a:rPr>
                        <a:t>Δ</a:t>
                      </a:r>
                      <a:r>
                        <a:rPr kumimoji="0" lang="it-IT" sz="1600" b="0" i="0" u="none" strike="noStrike" cap="none" normalizeH="0" baseline="0" dirty="0" smtClean="0">
                          <a:ln>
                            <a:noFill/>
                          </a:ln>
                          <a:solidFill>
                            <a:schemeClr val="tx1"/>
                          </a:solidFill>
                          <a:effectLst/>
                          <a:latin typeface="Calibri" panose="020F0502020204030204" pitchFamily="34" charset="0"/>
                        </a:rPr>
                        <a:t>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600" b="0" i="0" u="none" strike="noStrike" cap="none" normalizeH="0" baseline="0" smtClean="0">
                        <a:ln>
                          <a:noFill/>
                        </a:ln>
                        <a:solidFill>
                          <a:schemeClr val="tx1"/>
                        </a:solidFill>
                        <a:effectLst/>
                        <a:latin typeface="Calibri" panose="020F0502020204030204" pitchFamily="34"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(50)</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518149">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D</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Reddito imponibile (A+B+C)</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1.050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990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990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990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990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990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6.000</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518149">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E</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Imposte di competenza (50% di A)</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500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500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500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500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500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500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3.000</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73150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F</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Imposte correnti dovute in base a liquidazione (50% di D)</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525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495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495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495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495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495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3.000</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774177">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G</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Differenza tra imposte di competenza e correnti </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(E-F)</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(25)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smtClean="0">
                          <a:ln>
                            <a:noFill/>
                          </a:ln>
                          <a:solidFill>
                            <a:schemeClr val="tx1"/>
                          </a:solidFill>
                          <a:effectLst/>
                          <a:latin typeface="Calibri" panose="020F0502020204030204" pitchFamily="34" charset="0"/>
                        </a:rPr>
                        <a:t>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0</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73150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smtClean="0">
                          <a:ln>
                            <a:noFill/>
                          </a:ln>
                          <a:solidFill>
                            <a:schemeClr val="tx1"/>
                          </a:solidFill>
                          <a:effectLst/>
                          <a:latin typeface="Calibri" panose="020F0502020204030204" pitchFamily="34" charset="0"/>
                        </a:rPr>
                        <a:t>H</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dirty="0" smtClean="0">
                          <a:ln>
                            <a:noFill/>
                          </a:ln>
                          <a:solidFill>
                            <a:schemeClr val="tx1"/>
                          </a:solidFill>
                          <a:effectLst/>
                          <a:latin typeface="Calibri" panose="020F0502020204030204" pitchFamily="34" charset="0"/>
                        </a:rPr>
                        <a:t>Imposte differite attive (imposte anticipate)</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smtClean="0">
                          <a:ln>
                            <a:noFill/>
                          </a:ln>
                          <a:solidFill>
                            <a:schemeClr val="tx1"/>
                          </a:solidFill>
                          <a:effectLst/>
                          <a:latin typeface="Calibri" panose="020F0502020204030204" pitchFamily="34" charset="0"/>
                        </a:rPr>
                        <a:t>25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smtClean="0">
                          <a:ln>
                            <a:noFill/>
                          </a:ln>
                          <a:solidFill>
                            <a:schemeClr val="tx1"/>
                          </a:solidFill>
                          <a:effectLst/>
                          <a:latin typeface="Calibri" panose="020F0502020204030204" pitchFamily="34" charset="0"/>
                        </a:rPr>
                        <a:t>20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smtClean="0">
                          <a:ln>
                            <a:noFill/>
                          </a:ln>
                          <a:solidFill>
                            <a:schemeClr val="tx1"/>
                          </a:solidFill>
                          <a:effectLst/>
                          <a:latin typeface="Calibri" panose="020F0502020204030204" pitchFamily="34" charset="0"/>
                        </a:rPr>
                        <a:t>15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smtClean="0">
                          <a:ln>
                            <a:noFill/>
                          </a:ln>
                          <a:solidFill>
                            <a:schemeClr val="tx1"/>
                          </a:solidFill>
                          <a:effectLst/>
                          <a:latin typeface="Calibri" panose="020F0502020204030204" pitchFamily="34" charset="0"/>
                        </a:rPr>
                        <a:t>10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smtClean="0">
                          <a:ln>
                            <a:noFill/>
                          </a:ln>
                          <a:solidFill>
                            <a:schemeClr val="tx1"/>
                          </a:solidFill>
                          <a:effectLst/>
                          <a:latin typeface="Calibri" panose="020F0502020204030204" pitchFamily="34" charset="0"/>
                        </a:rPr>
                        <a:t>5</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1" i="0" u="none" strike="noStrike" cap="none" normalizeH="0" baseline="0" smtClean="0">
                          <a:ln>
                            <a:noFill/>
                          </a:ln>
                          <a:solidFill>
                            <a:schemeClr val="tx1"/>
                          </a:solidFill>
                          <a:effectLst/>
                          <a:latin typeface="Calibri" panose="020F0502020204030204" pitchFamily="34" charset="0"/>
                        </a:rPr>
                        <a:t>0</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600" b="0" i="0" u="none" strike="noStrike" cap="none" normalizeH="0" baseline="0" dirty="0" smtClean="0">
                          <a:ln>
                            <a:noFill/>
                          </a:ln>
                          <a:solidFill>
                            <a:schemeClr val="tx1"/>
                          </a:solidFill>
                          <a:effectLst/>
                          <a:latin typeface="Calibri" panose="020F0502020204030204" pitchFamily="34" charset="0"/>
                        </a:rPr>
                        <a:t>N/A</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bl>
          </a:graphicData>
        </a:graphic>
      </p:graphicFrame>
      <p:sp>
        <p:nvSpPr>
          <p:cNvPr id="6" name="Text Box 2"/>
          <p:cNvSpPr txBox="1">
            <a:spLocks noChangeArrowheads="1"/>
          </p:cNvSpPr>
          <p:nvPr/>
        </p:nvSpPr>
        <p:spPr bwMode="auto">
          <a:xfrm>
            <a:off x="395536" y="740226"/>
            <a:ext cx="8151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400" b="1" dirty="0" smtClean="0">
                <a:solidFill>
                  <a:schemeClr val="accent1">
                    <a:lumMod val="75000"/>
                  </a:schemeClr>
                </a:solidFill>
                <a:latin typeface="Calibri" panose="020F0502020204030204" pitchFamily="34" charset="0"/>
              </a:rPr>
              <a:t>La fiscalità differita: </a:t>
            </a:r>
            <a:r>
              <a:rPr lang="it-IT" altLang="it-IT" sz="2400" b="1" i="1" dirty="0" smtClean="0">
                <a:solidFill>
                  <a:schemeClr val="accent1">
                    <a:lumMod val="75000"/>
                  </a:schemeClr>
                </a:solidFill>
                <a:latin typeface="Calibri" panose="020F0502020204030204" pitchFamily="34" charset="0"/>
              </a:rPr>
              <a:t>case </a:t>
            </a:r>
            <a:r>
              <a:rPr lang="it-IT" altLang="it-IT" sz="2400" b="1" i="1" dirty="0" err="1" smtClean="0">
                <a:solidFill>
                  <a:schemeClr val="accent1">
                    <a:lumMod val="75000"/>
                  </a:schemeClr>
                </a:solidFill>
                <a:latin typeface="Calibri" panose="020F0502020204030204" pitchFamily="34" charset="0"/>
              </a:rPr>
              <a:t>study</a:t>
            </a:r>
            <a:r>
              <a:rPr lang="it-IT" altLang="it-IT" sz="2400" b="1" i="1" dirty="0" smtClean="0">
                <a:solidFill>
                  <a:schemeClr val="accent1">
                    <a:lumMod val="75000"/>
                  </a:schemeClr>
                </a:solidFill>
                <a:latin typeface="Calibri" panose="020F0502020204030204" pitchFamily="34" charset="0"/>
              </a:rPr>
              <a:t> </a:t>
            </a:r>
            <a:r>
              <a:rPr lang="it-IT" altLang="it-IT" sz="2400" b="1" dirty="0" smtClean="0">
                <a:solidFill>
                  <a:schemeClr val="accent1">
                    <a:lumMod val="75000"/>
                  </a:schemeClr>
                </a:solidFill>
                <a:latin typeface="Calibri" panose="020F0502020204030204" pitchFamily="34" charset="0"/>
              </a:rPr>
              <a:t>- numeri</a:t>
            </a:r>
            <a:endParaRPr lang="it-IT" altLang="it-IT" sz="2400" b="1" i="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3840686943"/>
      </p:ext>
    </p:extLst>
  </p:cSld>
  <p:clrMapOvr>
    <a:masterClrMapping/>
  </p:clrMapOvr>
  <p:transition spd="med">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tellite">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316</TotalTime>
  <Words>1215</Words>
  <Application>Microsoft Office PowerPoint</Application>
  <PresentationFormat>Presentazione su schermo (4:3)</PresentationFormat>
  <Paragraphs>270</Paragraphs>
  <Slides>15</Slides>
  <Notes>12</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15</vt:i4>
      </vt:variant>
    </vt:vector>
  </HeadingPairs>
  <TitlesOfParts>
    <vt:vector size="24" baseType="lpstr">
      <vt:lpstr>Arial</vt:lpstr>
      <vt:lpstr>Bookman Old Style</vt:lpstr>
      <vt:lpstr>Calibri</vt:lpstr>
      <vt:lpstr>Gill Sans MT</vt:lpstr>
      <vt:lpstr>Tahoma</vt:lpstr>
      <vt:lpstr>Times New Roman</vt:lpstr>
      <vt:lpstr>Wingdings</vt:lpstr>
      <vt:lpstr>Wingdings 3</vt:lpstr>
      <vt:lpstr>Satellite</vt:lpstr>
      <vt:lpstr>La fiscalità differita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PRINCIPI GENERALI DI REDAZIONE DEL BILANCIO DI ESERCIZIO</dc:title>
  <dc:creator>giulia barletta</dc:creator>
  <cp:lastModifiedBy>Gaudenzio</cp:lastModifiedBy>
  <cp:revision>48</cp:revision>
  <dcterms:created xsi:type="dcterms:W3CDTF">2015-02-05T16:32:32Z</dcterms:created>
  <dcterms:modified xsi:type="dcterms:W3CDTF">2017-11-01T21:34:23Z</dcterms:modified>
</cp:coreProperties>
</file>