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72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6144B3-A6DB-497C-AEFD-F80D93D8E3D2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F5AD7538-E686-4AE1-B2C8-05EC8FF91880}">
      <dgm:prSet phldrT="[Testo]" custT="1"/>
      <dgm:spPr/>
      <dgm:t>
        <a:bodyPr/>
        <a:lstStyle/>
        <a:p>
          <a:r>
            <a: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Certi</a:t>
          </a:r>
          <a:endParaRPr lang="it-IT" sz="20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A1081A47-E57D-478C-8C47-86330E4FBF12}" type="parTrans" cxnId="{F0C13E5F-A077-4F6D-9673-E65A1DC5A56B}">
      <dgm:prSet/>
      <dgm:spPr/>
      <dgm:t>
        <a:bodyPr/>
        <a:lstStyle/>
        <a:p>
          <a:endParaRPr lang="it-IT" sz="200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4E3C9E6D-BF2E-4640-9A6F-6918690866DB}" type="sibTrans" cxnId="{F0C13E5F-A077-4F6D-9673-E65A1DC5A56B}">
      <dgm:prSet/>
      <dgm:spPr/>
      <dgm:t>
        <a:bodyPr/>
        <a:lstStyle/>
        <a:p>
          <a:endParaRPr lang="it-IT" sz="200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DDE0DF00-1C84-452F-9E9B-B49937176B4B}">
      <dgm:prSet phldrT="[Testo]" custT="1"/>
      <dgm:spPr/>
      <dgm:t>
        <a:bodyPr/>
        <a:lstStyle/>
        <a:p>
          <a:r>
            <a: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Assimilati</a:t>
          </a:r>
          <a:endParaRPr lang="it-IT" sz="20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4517E116-3E09-4B96-88D6-CEB0811BF832}" type="parTrans" cxnId="{61ECDD06-798F-4768-9E2D-2F7D073EF175}">
      <dgm:prSet/>
      <dgm:spPr/>
      <dgm:t>
        <a:bodyPr/>
        <a:lstStyle/>
        <a:p>
          <a:endParaRPr lang="it-IT" sz="200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75CEBF91-EA2B-4082-B618-8185D9386477}" type="sibTrans" cxnId="{61ECDD06-798F-4768-9E2D-2F7D073EF175}">
      <dgm:prSet/>
      <dgm:spPr/>
      <dgm:t>
        <a:bodyPr/>
        <a:lstStyle/>
        <a:p>
          <a:endParaRPr lang="it-IT" sz="200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100CA110-FE09-4E71-B118-80A491FBCAD8}">
      <dgm:prSet phldrT="[Testo]" custT="1"/>
      <dgm:spPr/>
      <dgm:t>
        <a:bodyPr/>
        <a:lstStyle/>
        <a:p>
          <a:r>
            <a: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Presunti</a:t>
          </a:r>
          <a:endParaRPr lang="it-IT" sz="20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5B92BE00-8FED-4356-ADD4-663F84A1CFDF}" type="parTrans" cxnId="{A4253648-5D04-49BC-A407-D69EC1C17D5E}">
      <dgm:prSet/>
      <dgm:spPr/>
      <dgm:t>
        <a:bodyPr/>
        <a:lstStyle/>
        <a:p>
          <a:endParaRPr lang="it-IT" sz="200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7F25FCB1-CA73-4BF9-9BA8-467B0D889CF6}" type="sibTrans" cxnId="{A4253648-5D04-49BC-A407-D69EC1C17D5E}">
      <dgm:prSet/>
      <dgm:spPr/>
      <dgm:t>
        <a:bodyPr/>
        <a:lstStyle/>
        <a:p>
          <a:endParaRPr lang="it-IT" sz="200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611152FA-B1AD-4A5A-BEE6-48773CA4A9A5}" type="pres">
      <dgm:prSet presAssocID="{B06144B3-A6DB-497C-AEFD-F80D93D8E3D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C72835A-A076-4696-BDDA-48F3E9D740B0}" type="pres">
      <dgm:prSet presAssocID="{F5AD7538-E686-4AE1-B2C8-05EC8FF91880}" presName="parentLin" presStyleCnt="0"/>
      <dgm:spPr/>
    </dgm:pt>
    <dgm:pt modelId="{F46DB774-F381-48F1-BB9B-3F73A71E0AF2}" type="pres">
      <dgm:prSet presAssocID="{F5AD7538-E686-4AE1-B2C8-05EC8FF91880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25E7AC0D-D361-4F2D-B026-5AD080D83579}" type="pres">
      <dgm:prSet presAssocID="{F5AD7538-E686-4AE1-B2C8-05EC8FF91880}" presName="parentText" presStyleLbl="node1" presStyleIdx="0" presStyleCnt="3" custScaleX="99829" custLinFactNeighborX="1210" custLinFactNeighborY="-13177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5065E02-1E24-47A6-8979-9FDABF9AA414}" type="pres">
      <dgm:prSet presAssocID="{F5AD7538-E686-4AE1-B2C8-05EC8FF91880}" presName="negativeSpace" presStyleCnt="0"/>
      <dgm:spPr/>
    </dgm:pt>
    <dgm:pt modelId="{0689D07C-9DBA-4036-9B84-3B9439DE2116}" type="pres">
      <dgm:prSet presAssocID="{F5AD7538-E686-4AE1-B2C8-05EC8FF91880}" presName="childText" presStyleLbl="conFgAcc1" presStyleIdx="0" presStyleCnt="3">
        <dgm:presLayoutVars>
          <dgm:bulletEnabled val="1"/>
        </dgm:presLayoutVars>
      </dgm:prSet>
      <dgm:spPr/>
    </dgm:pt>
    <dgm:pt modelId="{6CC90545-6611-4AB3-BEF3-A4BFFBF41B9A}" type="pres">
      <dgm:prSet presAssocID="{4E3C9E6D-BF2E-4640-9A6F-6918690866DB}" presName="spaceBetweenRectangles" presStyleCnt="0"/>
      <dgm:spPr/>
    </dgm:pt>
    <dgm:pt modelId="{54826A2D-FF2F-44AE-B4F6-9EB9AD7EFB88}" type="pres">
      <dgm:prSet presAssocID="{DDE0DF00-1C84-452F-9E9B-B49937176B4B}" presName="parentLin" presStyleCnt="0"/>
      <dgm:spPr/>
    </dgm:pt>
    <dgm:pt modelId="{F918CC7F-5744-4EA0-95E8-9CE8A8B3BD6E}" type="pres">
      <dgm:prSet presAssocID="{DDE0DF00-1C84-452F-9E9B-B49937176B4B}" presName="parentLeftMargin" presStyleLbl="node1" presStyleIdx="0" presStyleCnt="3"/>
      <dgm:spPr/>
      <dgm:t>
        <a:bodyPr/>
        <a:lstStyle/>
        <a:p>
          <a:endParaRPr lang="it-IT"/>
        </a:p>
      </dgm:t>
    </dgm:pt>
    <dgm:pt modelId="{10D2E723-18A1-4D4B-A254-47CFEC920E2C}" type="pres">
      <dgm:prSet presAssocID="{DDE0DF00-1C84-452F-9E9B-B49937176B4B}" presName="parentText" presStyleLbl="node1" presStyleIdx="1" presStyleCnt="3" custScaleX="99829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2E69B3D-28AE-4A15-8448-A813CDBDF2C6}" type="pres">
      <dgm:prSet presAssocID="{DDE0DF00-1C84-452F-9E9B-B49937176B4B}" presName="negativeSpace" presStyleCnt="0"/>
      <dgm:spPr/>
    </dgm:pt>
    <dgm:pt modelId="{0BA3A328-03E0-40AD-B5A4-D211BF232879}" type="pres">
      <dgm:prSet presAssocID="{DDE0DF00-1C84-452F-9E9B-B49937176B4B}" presName="childText" presStyleLbl="conFgAcc1" presStyleIdx="1" presStyleCnt="3">
        <dgm:presLayoutVars>
          <dgm:bulletEnabled val="1"/>
        </dgm:presLayoutVars>
      </dgm:prSet>
      <dgm:spPr/>
    </dgm:pt>
    <dgm:pt modelId="{EF0A716F-3561-4DC7-90C1-C544ED7672FD}" type="pres">
      <dgm:prSet presAssocID="{75CEBF91-EA2B-4082-B618-8185D9386477}" presName="spaceBetweenRectangles" presStyleCnt="0"/>
      <dgm:spPr/>
    </dgm:pt>
    <dgm:pt modelId="{40A88C03-CDC0-4800-9A13-2AAD8FAFBEFC}" type="pres">
      <dgm:prSet presAssocID="{100CA110-FE09-4E71-B118-80A491FBCAD8}" presName="parentLin" presStyleCnt="0"/>
      <dgm:spPr/>
    </dgm:pt>
    <dgm:pt modelId="{BD528073-A3C7-47A8-B1C2-9C25E34CDE98}" type="pres">
      <dgm:prSet presAssocID="{100CA110-FE09-4E71-B118-80A491FBCAD8}" presName="parentLeftMargin" presStyleLbl="node1" presStyleIdx="1" presStyleCnt="3"/>
      <dgm:spPr/>
      <dgm:t>
        <a:bodyPr/>
        <a:lstStyle/>
        <a:p>
          <a:endParaRPr lang="it-IT"/>
        </a:p>
      </dgm:t>
    </dgm:pt>
    <dgm:pt modelId="{65535C4F-ED32-433E-B716-F019A67A2CE3}" type="pres">
      <dgm:prSet presAssocID="{100CA110-FE09-4E71-B118-80A491FBCAD8}" presName="parentText" presStyleLbl="node1" presStyleIdx="2" presStyleCnt="3" custScaleX="99829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100FEDE-7821-41D0-812A-EE846C7FAF50}" type="pres">
      <dgm:prSet presAssocID="{100CA110-FE09-4E71-B118-80A491FBCAD8}" presName="negativeSpace" presStyleCnt="0"/>
      <dgm:spPr/>
    </dgm:pt>
    <dgm:pt modelId="{E6054B03-B8DF-424C-9BE6-7213EC8D182F}" type="pres">
      <dgm:prSet presAssocID="{100CA110-FE09-4E71-B118-80A491FBCAD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0C8C006-E77C-4A0F-9A16-73E88633E14F}" type="presOf" srcId="{F5AD7538-E686-4AE1-B2C8-05EC8FF91880}" destId="{F46DB774-F381-48F1-BB9B-3F73A71E0AF2}" srcOrd="0" destOrd="0" presId="urn:microsoft.com/office/officeart/2005/8/layout/list1"/>
    <dgm:cxn modelId="{A4253648-5D04-49BC-A407-D69EC1C17D5E}" srcId="{B06144B3-A6DB-497C-AEFD-F80D93D8E3D2}" destId="{100CA110-FE09-4E71-B118-80A491FBCAD8}" srcOrd="2" destOrd="0" parTransId="{5B92BE00-8FED-4356-ADD4-663F84A1CFDF}" sibTransId="{7F25FCB1-CA73-4BF9-9BA8-467B0D889CF6}"/>
    <dgm:cxn modelId="{5EE02986-81AE-4C08-87B8-06E5CF6C7FF2}" type="presOf" srcId="{DDE0DF00-1C84-452F-9E9B-B49937176B4B}" destId="{F918CC7F-5744-4EA0-95E8-9CE8A8B3BD6E}" srcOrd="0" destOrd="0" presId="urn:microsoft.com/office/officeart/2005/8/layout/list1"/>
    <dgm:cxn modelId="{04A412DB-836A-422E-86D2-9FF6F8973411}" type="presOf" srcId="{F5AD7538-E686-4AE1-B2C8-05EC8FF91880}" destId="{25E7AC0D-D361-4F2D-B026-5AD080D83579}" srcOrd="1" destOrd="0" presId="urn:microsoft.com/office/officeart/2005/8/layout/list1"/>
    <dgm:cxn modelId="{76EA8490-B66E-4C4D-82A4-EFBD4CB3B786}" type="presOf" srcId="{100CA110-FE09-4E71-B118-80A491FBCAD8}" destId="{BD528073-A3C7-47A8-B1C2-9C25E34CDE98}" srcOrd="0" destOrd="0" presId="urn:microsoft.com/office/officeart/2005/8/layout/list1"/>
    <dgm:cxn modelId="{61ECDD06-798F-4768-9E2D-2F7D073EF175}" srcId="{B06144B3-A6DB-497C-AEFD-F80D93D8E3D2}" destId="{DDE0DF00-1C84-452F-9E9B-B49937176B4B}" srcOrd="1" destOrd="0" parTransId="{4517E116-3E09-4B96-88D6-CEB0811BF832}" sibTransId="{75CEBF91-EA2B-4082-B618-8185D9386477}"/>
    <dgm:cxn modelId="{94F6FC12-8DA2-49DD-A2EF-4D64604A876C}" type="presOf" srcId="{DDE0DF00-1C84-452F-9E9B-B49937176B4B}" destId="{10D2E723-18A1-4D4B-A254-47CFEC920E2C}" srcOrd="1" destOrd="0" presId="urn:microsoft.com/office/officeart/2005/8/layout/list1"/>
    <dgm:cxn modelId="{F0C13E5F-A077-4F6D-9673-E65A1DC5A56B}" srcId="{B06144B3-A6DB-497C-AEFD-F80D93D8E3D2}" destId="{F5AD7538-E686-4AE1-B2C8-05EC8FF91880}" srcOrd="0" destOrd="0" parTransId="{A1081A47-E57D-478C-8C47-86330E4FBF12}" sibTransId="{4E3C9E6D-BF2E-4640-9A6F-6918690866DB}"/>
    <dgm:cxn modelId="{D0DCBA9B-9993-4A6A-B837-67E7BF64A26A}" type="presOf" srcId="{B06144B3-A6DB-497C-AEFD-F80D93D8E3D2}" destId="{611152FA-B1AD-4A5A-BEE6-48773CA4A9A5}" srcOrd="0" destOrd="0" presId="urn:microsoft.com/office/officeart/2005/8/layout/list1"/>
    <dgm:cxn modelId="{8110D56C-7351-4197-BB90-911C1BD56479}" type="presOf" srcId="{100CA110-FE09-4E71-B118-80A491FBCAD8}" destId="{65535C4F-ED32-433E-B716-F019A67A2CE3}" srcOrd="1" destOrd="0" presId="urn:microsoft.com/office/officeart/2005/8/layout/list1"/>
    <dgm:cxn modelId="{5D4FA22A-2307-4FD2-9486-7ED0F5D9CFBC}" type="presParOf" srcId="{611152FA-B1AD-4A5A-BEE6-48773CA4A9A5}" destId="{DC72835A-A076-4696-BDDA-48F3E9D740B0}" srcOrd="0" destOrd="0" presId="urn:microsoft.com/office/officeart/2005/8/layout/list1"/>
    <dgm:cxn modelId="{A08DF0F2-16FA-4830-9191-A781835C7309}" type="presParOf" srcId="{DC72835A-A076-4696-BDDA-48F3E9D740B0}" destId="{F46DB774-F381-48F1-BB9B-3F73A71E0AF2}" srcOrd="0" destOrd="0" presId="urn:microsoft.com/office/officeart/2005/8/layout/list1"/>
    <dgm:cxn modelId="{A36751A5-6745-493F-83B1-312D1F4F9815}" type="presParOf" srcId="{DC72835A-A076-4696-BDDA-48F3E9D740B0}" destId="{25E7AC0D-D361-4F2D-B026-5AD080D83579}" srcOrd="1" destOrd="0" presId="urn:microsoft.com/office/officeart/2005/8/layout/list1"/>
    <dgm:cxn modelId="{EAB49753-71F5-4464-BD79-1DCC708DDC02}" type="presParOf" srcId="{611152FA-B1AD-4A5A-BEE6-48773CA4A9A5}" destId="{05065E02-1E24-47A6-8979-9FDABF9AA414}" srcOrd="1" destOrd="0" presId="urn:microsoft.com/office/officeart/2005/8/layout/list1"/>
    <dgm:cxn modelId="{23A6CF6F-E8CF-4A1F-82CB-7D1E043B4FD9}" type="presParOf" srcId="{611152FA-B1AD-4A5A-BEE6-48773CA4A9A5}" destId="{0689D07C-9DBA-4036-9B84-3B9439DE2116}" srcOrd="2" destOrd="0" presId="urn:microsoft.com/office/officeart/2005/8/layout/list1"/>
    <dgm:cxn modelId="{5D09C6D5-8673-482E-9D41-2826342990A6}" type="presParOf" srcId="{611152FA-B1AD-4A5A-BEE6-48773CA4A9A5}" destId="{6CC90545-6611-4AB3-BEF3-A4BFFBF41B9A}" srcOrd="3" destOrd="0" presId="urn:microsoft.com/office/officeart/2005/8/layout/list1"/>
    <dgm:cxn modelId="{E8E1DB5B-BC2D-4E55-A698-AC876BC697F1}" type="presParOf" srcId="{611152FA-B1AD-4A5A-BEE6-48773CA4A9A5}" destId="{54826A2D-FF2F-44AE-B4F6-9EB9AD7EFB88}" srcOrd="4" destOrd="0" presId="urn:microsoft.com/office/officeart/2005/8/layout/list1"/>
    <dgm:cxn modelId="{A7CA7E68-4D6D-48E5-A4C8-0645B4C5ADCF}" type="presParOf" srcId="{54826A2D-FF2F-44AE-B4F6-9EB9AD7EFB88}" destId="{F918CC7F-5744-4EA0-95E8-9CE8A8B3BD6E}" srcOrd="0" destOrd="0" presId="urn:microsoft.com/office/officeart/2005/8/layout/list1"/>
    <dgm:cxn modelId="{BC3A00DB-DF9C-404C-9036-7E9557CFDB2E}" type="presParOf" srcId="{54826A2D-FF2F-44AE-B4F6-9EB9AD7EFB88}" destId="{10D2E723-18A1-4D4B-A254-47CFEC920E2C}" srcOrd="1" destOrd="0" presId="urn:microsoft.com/office/officeart/2005/8/layout/list1"/>
    <dgm:cxn modelId="{5F6E9CA7-8B2E-4171-B166-904360CF292B}" type="presParOf" srcId="{611152FA-B1AD-4A5A-BEE6-48773CA4A9A5}" destId="{62E69B3D-28AE-4A15-8448-A813CDBDF2C6}" srcOrd="5" destOrd="0" presId="urn:microsoft.com/office/officeart/2005/8/layout/list1"/>
    <dgm:cxn modelId="{F8E85A09-F3F7-42C8-83CD-894570A9A732}" type="presParOf" srcId="{611152FA-B1AD-4A5A-BEE6-48773CA4A9A5}" destId="{0BA3A328-03E0-40AD-B5A4-D211BF232879}" srcOrd="6" destOrd="0" presId="urn:microsoft.com/office/officeart/2005/8/layout/list1"/>
    <dgm:cxn modelId="{7CEF8AAE-A5D5-44C4-906F-C2E83836D046}" type="presParOf" srcId="{611152FA-B1AD-4A5A-BEE6-48773CA4A9A5}" destId="{EF0A716F-3561-4DC7-90C1-C544ED7672FD}" srcOrd="7" destOrd="0" presId="urn:microsoft.com/office/officeart/2005/8/layout/list1"/>
    <dgm:cxn modelId="{B0E8DF97-D7A2-44AA-B5C3-C0E546A62EDA}" type="presParOf" srcId="{611152FA-B1AD-4A5A-BEE6-48773CA4A9A5}" destId="{40A88C03-CDC0-4800-9A13-2AAD8FAFBEFC}" srcOrd="8" destOrd="0" presId="urn:microsoft.com/office/officeart/2005/8/layout/list1"/>
    <dgm:cxn modelId="{9A3A9233-A3A3-4401-AAD5-86A9A16DBF58}" type="presParOf" srcId="{40A88C03-CDC0-4800-9A13-2AAD8FAFBEFC}" destId="{BD528073-A3C7-47A8-B1C2-9C25E34CDE98}" srcOrd="0" destOrd="0" presId="urn:microsoft.com/office/officeart/2005/8/layout/list1"/>
    <dgm:cxn modelId="{C1F4FEA8-E223-4F0F-94F8-7DFE6C13DAF6}" type="presParOf" srcId="{40A88C03-CDC0-4800-9A13-2AAD8FAFBEFC}" destId="{65535C4F-ED32-433E-B716-F019A67A2CE3}" srcOrd="1" destOrd="0" presId="urn:microsoft.com/office/officeart/2005/8/layout/list1"/>
    <dgm:cxn modelId="{5C0470B0-7EF4-4867-9B99-5F74553387A9}" type="presParOf" srcId="{611152FA-B1AD-4A5A-BEE6-48773CA4A9A5}" destId="{5100FEDE-7821-41D0-812A-EE846C7FAF50}" srcOrd="9" destOrd="0" presId="urn:microsoft.com/office/officeart/2005/8/layout/list1"/>
    <dgm:cxn modelId="{11F287D3-1FA5-449E-90B0-6F9FDC00B33D}" type="presParOf" srcId="{611152FA-B1AD-4A5A-BEE6-48773CA4A9A5}" destId="{E6054B03-B8DF-424C-9BE6-7213EC8D182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6144B3-A6DB-497C-AEFD-F80D93D8E3D2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it-IT"/>
        </a:p>
      </dgm:t>
    </dgm:pt>
    <dgm:pt modelId="{F5AD7538-E686-4AE1-B2C8-05EC8FF91880}">
      <dgm:prSet phldrT="[Testo]" custT="1"/>
      <dgm:spPr/>
      <dgm:t>
        <a:bodyPr/>
        <a:lstStyle/>
        <a:p>
          <a:r>
            <a: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Variazioni di esercizio</a:t>
          </a:r>
          <a:endParaRPr lang="it-IT" sz="20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A1081A47-E57D-478C-8C47-86330E4FBF12}" type="parTrans" cxnId="{F0C13E5F-A077-4F6D-9673-E65A1DC5A56B}">
      <dgm:prSet/>
      <dgm:spPr/>
      <dgm:t>
        <a:bodyPr/>
        <a:lstStyle/>
        <a:p>
          <a:endParaRPr lang="it-IT" sz="200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4E3C9E6D-BF2E-4640-9A6F-6918690866DB}" type="sibTrans" cxnId="{F0C13E5F-A077-4F6D-9673-E65A1DC5A56B}">
      <dgm:prSet/>
      <dgm:spPr/>
      <dgm:t>
        <a:bodyPr/>
        <a:lstStyle/>
        <a:p>
          <a:endParaRPr lang="it-IT" sz="200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DDE0DF00-1C84-452F-9E9B-B49937176B4B}">
      <dgm:prSet phldrT="[Testo]" custT="1"/>
      <dgm:spPr/>
      <dgm:t>
        <a:bodyPr/>
        <a:lstStyle/>
        <a:p>
          <a:r>
            <a: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Debiti e crediti non numerari</a:t>
          </a:r>
          <a:endParaRPr lang="it-IT" sz="20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4517E116-3E09-4B96-88D6-CEB0811BF832}" type="parTrans" cxnId="{61ECDD06-798F-4768-9E2D-2F7D073EF175}">
      <dgm:prSet/>
      <dgm:spPr/>
      <dgm:t>
        <a:bodyPr/>
        <a:lstStyle/>
        <a:p>
          <a:endParaRPr lang="it-IT" sz="200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75CEBF91-EA2B-4082-B618-8185D9386477}" type="sibTrans" cxnId="{61ECDD06-798F-4768-9E2D-2F7D073EF175}">
      <dgm:prSet/>
      <dgm:spPr/>
      <dgm:t>
        <a:bodyPr/>
        <a:lstStyle/>
        <a:p>
          <a:endParaRPr lang="it-IT" sz="200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100CA110-FE09-4E71-B118-80A491FBCAD8}">
      <dgm:prSet phldrT="[Testo]" custT="1"/>
      <dgm:spPr/>
      <dgm:t>
        <a:bodyPr/>
        <a:lstStyle/>
        <a:p>
          <a:r>
            <a: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Valori comuni a più esercizi</a:t>
          </a:r>
          <a:endParaRPr lang="it-IT" sz="20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5B92BE00-8FED-4356-ADD4-663F84A1CFDF}" type="parTrans" cxnId="{A4253648-5D04-49BC-A407-D69EC1C17D5E}">
      <dgm:prSet/>
      <dgm:spPr/>
      <dgm:t>
        <a:bodyPr/>
        <a:lstStyle/>
        <a:p>
          <a:endParaRPr lang="it-IT" sz="200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7F25FCB1-CA73-4BF9-9BA8-467B0D889CF6}" type="sibTrans" cxnId="{A4253648-5D04-49BC-A407-D69EC1C17D5E}">
      <dgm:prSet/>
      <dgm:spPr/>
      <dgm:t>
        <a:bodyPr/>
        <a:lstStyle/>
        <a:p>
          <a:endParaRPr lang="it-IT" sz="200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014EECC5-2B59-47CA-8D37-6EA622F151A8}">
      <dgm:prSet phldrT="[Testo]" custT="1"/>
      <dgm:spPr/>
      <dgm:t>
        <a:bodyPr/>
        <a:lstStyle/>
        <a:p>
          <a:r>
            <a: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Valori di capitale</a:t>
          </a:r>
          <a:endParaRPr lang="it-IT" sz="20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gm:t>
    </dgm:pt>
    <dgm:pt modelId="{52D6CE14-1CD7-4B49-B40D-DB93B63A9C38}" type="parTrans" cxnId="{74A9371A-60EF-4F33-9373-4A22CFBD3826}">
      <dgm:prSet/>
      <dgm:spPr/>
      <dgm:t>
        <a:bodyPr/>
        <a:lstStyle/>
        <a:p>
          <a:endParaRPr lang="it-IT">
            <a:latin typeface="Calibri" panose="020F0502020204030204" pitchFamily="34" charset="0"/>
          </a:endParaRPr>
        </a:p>
      </dgm:t>
    </dgm:pt>
    <dgm:pt modelId="{A1FFAD2C-8329-423B-8A7B-645DD1A4AB11}" type="sibTrans" cxnId="{74A9371A-60EF-4F33-9373-4A22CFBD3826}">
      <dgm:prSet/>
      <dgm:spPr/>
      <dgm:t>
        <a:bodyPr/>
        <a:lstStyle/>
        <a:p>
          <a:endParaRPr lang="it-IT">
            <a:latin typeface="Calibri" panose="020F0502020204030204" pitchFamily="34" charset="0"/>
          </a:endParaRPr>
        </a:p>
      </dgm:t>
    </dgm:pt>
    <dgm:pt modelId="{611152FA-B1AD-4A5A-BEE6-48773CA4A9A5}" type="pres">
      <dgm:prSet presAssocID="{B06144B3-A6DB-497C-AEFD-F80D93D8E3D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C72835A-A076-4696-BDDA-48F3E9D740B0}" type="pres">
      <dgm:prSet presAssocID="{F5AD7538-E686-4AE1-B2C8-05EC8FF91880}" presName="parentLin" presStyleCnt="0"/>
      <dgm:spPr/>
    </dgm:pt>
    <dgm:pt modelId="{F46DB774-F381-48F1-BB9B-3F73A71E0AF2}" type="pres">
      <dgm:prSet presAssocID="{F5AD7538-E686-4AE1-B2C8-05EC8FF91880}" presName="parentLeftMargin" presStyleLbl="node1" presStyleIdx="0" presStyleCnt="4"/>
      <dgm:spPr/>
      <dgm:t>
        <a:bodyPr/>
        <a:lstStyle/>
        <a:p>
          <a:endParaRPr lang="it-IT"/>
        </a:p>
      </dgm:t>
    </dgm:pt>
    <dgm:pt modelId="{25E7AC0D-D361-4F2D-B026-5AD080D83579}" type="pres">
      <dgm:prSet presAssocID="{F5AD7538-E686-4AE1-B2C8-05EC8FF91880}" presName="parentText" presStyleLbl="node1" presStyleIdx="0" presStyleCnt="4" custScaleX="127477" custLinFactNeighborX="1210" custLinFactNeighborY="-13177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5065E02-1E24-47A6-8979-9FDABF9AA414}" type="pres">
      <dgm:prSet presAssocID="{F5AD7538-E686-4AE1-B2C8-05EC8FF91880}" presName="negativeSpace" presStyleCnt="0"/>
      <dgm:spPr/>
    </dgm:pt>
    <dgm:pt modelId="{0689D07C-9DBA-4036-9B84-3B9439DE2116}" type="pres">
      <dgm:prSet presAssocID="{F5AD7538-E686-4AE1-B2C8-05EC8FF91880}" presName="childText" presStyleLbl="conFgAcc1" presStyleIdx="0" presStyleCnt="4">
        <dgm:presLayoutVars>
          <dgm:bulletEnabled val="1"/>
        </dgm:presLayoutVars>
      </dgm:prSet>
      <dgm:spPr/>
    </dgm:pt>
    <dgm:pt modelId="{6CC90545-6611-4AB3-BEF3-A4BFFBF41B9A}" type="pres">
      <dgm:prSet presAssocID="{4E3C9E6D-BF2E-4640-9A6F-6918690866DB}" presName="spaceBetweenRectangles" presStyleCnt="0"/>
      <dgm:spPr/>
    </dgm:pt>
    <dgm:pt modelId="{54826A2D-FF2F-44AE-B4F6-9EB9AD7EFB88}" type="pres">
      <dgm:prSet presAssocID="{DDE0DF00-1C84-452F-9E9B-B49937176B4B}" presName="parentLin" presStyleCnt="0"/>
      <dgm:spPr/>
    </dgm:pt>
    <dgm:pt modelId="{F918CC7F-5744-4EA0-95E8-9CE8A8B3BD6E}" type="pres">
      <dgm:prSet presAssocID="{DDE0DF00-1C84-452F-9E9B-B49937176B4B}" presName="parentLeftMargin" presStyleLbl="node1" presStyleIdx="0" presStyleCnt="4"/>
      <dgm:spPr/>
      <dgm:t>
        <a:bodyPr/>
        <a:lstStyle/>
        <a:p>
          <a:endParaRPr lang="it-IT"/>
        </a:p>
      </dgm:t>
    </dgm:pt>
    <dgm:pt modelId="{10D2E723-18A1-4D4B-A254-47CFEC920E2C}" type="pres">
      <dgm:prSet presAssocID="{DDE0DF00-1C84-452F-9E9B-B49937176B4B}" presName="parentText" presStyleLbl="node1" presStyleIdx="1" presStyleCnt="4" custScaleX="127477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2E69B3D-28AE-4A15-8448-A813CDBDF2C6}" type="pres">
      <dgm:prSet presAssocID="{DDE0DF00-1C84-452F-9E9B-B49937176B4B}" presName="negativeSpace" presStyleCnt="0"/>
      <dgm:spPr/>
    </dgm:pt>
    <dgm:pt modelId="{0BA3A328-03E0-40AD-B5A4-D211BF232879}" type="pres">
      <dgm:prSet presAssocID="{DDE0DF00-1C84-452F-9E9B-B49937176B4B}" presName="childText" presStyleLbl="conFgAcc1" presStyleIdx="1" presStyleCnt="4">
        <dgm:presLayoutVars>
          <dgm:bulletEnabled val="1"/>
        </dgm:presLayoutVars>
      </dgm:prSet>
      <dgm:spPr/>
    </dgm:pt>
    <dgm:pt modelId="{EF0A716F-3561-4DC7-90C1-C544ED7672FD}" type="pres">
      <dgm:prSet presAssocID="{75CEBF91-EA2B-4082-B618-8185D9386477}" presName="spaceBetweenRectangles" presStyleCnt="0"/>
      <dgm:spPr/>
    </dgm:pt>
    <dgm:pt modelId="{40A88C03-CDC0-4800-9A13-2AAD8FAFBEFC}" type="pres">
      <dgm:prSet presAssocID="{100CA110-FE09-4E71-B118-80A491FBCAD8}" presName="parentLin" presStyleCnt="0"/>
      <dgm:spPr/>
    </dgm:pt>
    <dgm:pt modelId="{BD528073-A3C7-47A8-B1C2-9C25E34CDE98}" type="pres">
      <dgm:prSet presAssocID="{100CA110-FE09-4E71-B118-80A491FBCAD8}" presName="parentLeftMargin" presStyleLbl="node1" presStyleIdx="1" presStyleCnt="4"/>
      <dgm:spPr/>
      <dgm:t>
        <a:bodyPr/>
        <a:lstStyle/>
        <a:p>
          <a:endParaRPr lang="it-IT"/>
        </a:p>
      </dgm:t>
    </dgm:pt>
    <dgm:pt modelId="{65535C4F-ED32-433E-B716-F019A67A2CE3}" type="pres">
      <dgm:prSet presAssocID="{100CA110-FE09-4E71-B118-80A491FBCAD8}" presName="parentText" presStyleLbl="node1" presStyleIdx="2" presStyleCnt="4" custScaleX="127477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100FEDE-7821-41D0-812A-EE846C7FAF50}" type="pres">
      <dgm:prSet presAssocID="{100CA110-FE09-4E71-B118-80A491FBCAD8}" presName="negativeSpace" presStyleCnt="0"/>
      <dgm:spPr/>
    </dgm:pt>
    <dgm:pt modelId="{E6054B03-B8DF-424C-9BE6-7213EC8D182F}" type="pres">
      <dgm:prSet presAssocID="{100CA110-FE09-4E71-B118-80A491FBCAD8}" presName="childText" presStyleLbl="conFgAcc1" presStyleIdx="2" presStyleCnt="4">
        <dgm:presLayoutVars>
          <dgm:bulletEnabled val="1"/>
        </dgm:presLayoutVars>
      </dgm:prSet>
      <dgm:spPr/>
    </dgm:pt>
    <dgm:pt modelId="{1F5C60A0-83FD-4E1E-AE28-4B97BAD88494}" type="pres">
      <dgm:prSet presAssocID="{7F25FCB1-CA73-4BF9-9BA8-467B0D889CF6}" presName="spaceBetweenRectangles" presStyleCnt="0"/>
      <dgm:spPr/>
    </dgm:pt>
    <dgm:pt modelId="{B20FF9E4-9087-41C0-897F-C9C316D6AFE8}" type="pres">
      <dgm:prSet presAssocID="{014EECC5-2B59-47CA-8D37-6EA622F151A8}" presName="parentLin" presStyleCnt="0"/>
      <dgm:spPr/>
    </dgm:pt>
    <dgm:pt modelId="{F8D5052C-8E62-47B6-B0E6-9AA1D71EB988}" type="pres">
      <dgm:prSet presAssocID="{014EECC5-2B59-47CA-8D37-6EA622F151A8}" presName="parentLeftMargin" presStyleLbl="node1" presStyleIdx="2" presStyleCnt="4"/>
      <dgm:spPr/>
      <dgm:t>
        <a:bodyPr/>
        <a:lstStyle/>
        <a:p>
          <a:endParaRPr lang="it-IT"/>
        </a:p>
      </dgm:t>
    </dgm:pt>
    <dgm:pt modelId="{966FC13F-2B9E-4FC6-B0CD-D656D8028244}" type="pres">
      <dgm:prSet presAssocID="{014EECC5-2B59-47CA-8D37-6EA622F151A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8AB558E-9C30-4405-A1C7-E7BF7B6478E5}" type="pres">
      <dgm:prSet presAssocID="{014EECC5-2B59-47CA-8D37-6EA622F151A8}" presName="negativeSpace" presStyleCnt="0"/>
      <dgm:spPr/>
    </dgm:pt>
    <dgm:pt modelId="{C2689C5A-446A-49D0-8D5F-F0944AB242CA}" type="pres">
      <dgm:prSet presAssocID="{014EECC5-2B59-47CA-8D37-6EA622F151A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164B5925-1293-40EA-9D0D-9C5DD3EC28FC}" type="presOf" srcId="{B06144B3-A6DB-497C-AEFD-F80D93D8E3D2}" destId="{611152FA-B1AD-4A5A-BEE6-48773CA4A9A5}" srcOrd="0" destOrd="0" presId="urn:microsoft.com/office/officeart/2005/8/layout/list1"/>
    <dgm:cxn modelId="{5895360A-997E-421C-9063-CD483CC54D91}" type="presOf" srcId="{F5AD7538-E686-4AE1-B2C8-05EC8FF91880}" destId="{25E7AC0D-D361-4F2D-B026-5AD080D83579}" srcOrd="1" destOrd="0" presId="urn:microsoft.com/office/officeart/2005/8/layout/list1"/>
    <dgm:cxn modelId="{2A5BBA8E-1B3F-454C-BCC5-E05A49B99C19}" type="presOf" srcId="{DDE0DF00-1C84-452F-9E9B-B49937176B4B}" destId="{F918CC7F-5744-4EA0-95E8-9CE8A8B3BD6E}" srcOrd="0" destOrd="0" presId="urn:microsoft.com/office/officeart/2005/8/layout/list1"/>
    <dgm:cxn modelId="{A4253648-5D04-49BC-A407-D69EC1C17D5E}" srcId="{B06144B3-A6DB-497C-AEFD-F80D93D8E3D2}" destId="{100CA110-FE09-4E71-B118-80A491FBCAD8}" srcOrd="2" destOrd="0" parTransId="{5B92BE00-8FED-4356-ADD4-663F84A1CFDF}" sibTransId="{7F25FCB1-CA73-4BF9-9BA8-467B0D889CF6}"/>
    <dgm:cxn modelId="{4DED0DAA-E06F-4D32-B99B-31F14CC54162}" type="presOf" srcId="{F5AD7538-E686-4AE1-B2C8-05EC8FF91880}" destId="{F46DB774-F381-48F1-BB9B-3F73A71E0AF2}" srcOrd="0" destOrd="0" presId="urn:microsoft.com/office/officeart/2005/8/layout/list1"/>
    <dgm:cxn modelId="{61ECDD06-798F-4768-9E2D-2F7D073EF175}" srcId="{B06144B3-A6DB-497C-AEFD-F80D93D8E3D2}" destId="{DDE0DF00-1C84-452F-9E9B-B49937176B4B}" srcOrd="1" destOrd="0" parTransId="{4517E116-3E09-4B96-88D6-CEB0811BF832}" sibTransId="{75CEBF91-EA2B-4082-B618-8185D9386477}"/>
    <dgm:cxn modelId="{74A9371A-60EF-4F33-9373-4A22CFBD3826}" srcId="{B06144B3-A6DB-497C-AEFD-F80D93D8E3D2}" destId="{014EECC5-2B59-47CA-8D37-6EA622F151A8}" srcOrd="3" destOrd="0" parTransId="{52D6CE14-1CD7-4B49-B40D-DB93B63A9C38}" sibTransId="{A1FFAD2C-8329-423B-8A7B-645DD1A4AB11}"/>
    <dgm:cxn modelId="{EEF3099D-01BD-4D18-AA63-764A573CFD71}" type="presOf" srcId="{100CA110-FE09-4E71-B118-80A491FBCAD8}" destId="{65535C4F-ED32-433E-B716-F019A67A2CE3}" srcOrd="1" destOrd="0" presId="urn:microsoft.com/office/officeart/2005/8/layout/list1"/>
    <dgm:cxn modelId="{40594B85-FA2B-4053-97E0-91E72C6E1F3D}" type="presOf" srcId="{DDE0DF00-1C84-452F-9E9B-B49937176B4B}" destId="{10D2E723-18A1-4D4B-A254-47CFEC920E2C}" srcOrd="1" destOrd="0" presId="urn:microsoft.com/office/officeart/2005/8/layout/list1"/>
    <dgm:cxn modelId="{65C36DA6-2B17-4BE2-A15B-BB64D3736EEE}" type="presOf" srcId="{100CA110-FE09-4E71-B118-80A491FBCAD8}" destId="{BD528073-A3C7-47A8-B1C2-9C25E34CDE98}" srcOrd="0" destOrd="0" presId="urn:microsoft.com/office/officeart/2005/8/layout/list1"/>
    <dgm:cxn modelId="{42428BF8-3108-44AD-B2D8-60019072E30D}" type="presOf" srcId="{014EECC5-2B59-47CA-8D37-6EA622F151A8}" destId="{966FC13F-2B9E-4FC6-B0CD-D656D8028244}" srcOrd="1" destOrd="0" presId="urn:microsoft.com/office/officeart/2005/8/layout/list1"/>
    <dgm:cxn modelId="{8FDD5ACD-C048-49D5-913B-E0A901678D54}" type="presOf" srcId="{014EECC5-2B59-47CA-8D37-6EA622F151A8}" destId="{F8D5052C-8E62-47B6-B0E6-9AA1D71EB988}" srcOrd="0" destOrd="0" presId="urn:microsoft.com/office/officeart/2005/8/layout/list1"/>
    <dgm:cxn modelId="{F0C13E5F-A077-4F6D-9673-E65A1DC5A56B}" srcId="{B06144B3-A6DB-497C-AEFD-F80D93D8E3D2}" destId="{F5AD7538-E686-4AE1-B2C8-05EC8FF91880}" srcOrd="0" destOrd="0" parTransId="{A1081A47-E57D-478C-8C47-86330E4FBF12}" sibTransId="{4E3C9E6D-BF2E-4640-9A6F-6918690866DB}"/>
    <dgm:cxn modelId="{7E8798C1-98FF-4FC8-8715-D03FC3807A5A}" type="presParOf" srcId="{611152FA-B1AD-4A5A-BEE6-48773CA4A9A5}" destId="{DC72835A-A076-4696-BDDA-48F3E9D740B0}" srcOrd="0" destOrd="0" presId="urn:microsoft.com/office/officeart/2005/8/layout/list1"/>
    <dgm:cxn modelId="{D3F26E36-25E6-45C5-90DE-366D578E956A}" type="presParOf" srcId="{DC72835A-A076-4696-BDDA-48F3E9D740B0}" destId="{F46DB774-F381-48F1-BB9B-3F73A71E0AF2}" srcOrd="0" destOrd="0" presId="urn:microsoft.com/office/officeart/2005/8/layout/list1"/>
    <dgm:cxn modelId="{48FFEFD4-C4E8-4659-AC88-7BBA34E93735}" type="presParOf" srcId="{DC72835A-A076-4696-BDDA-48F3E9D740B0}" destId="{25E7AC0D-D361-4F2D-B026-5AD080D83579}" srcOrd="1" destOrd="0" presId="urn:microsoft.com/office/officeart/2005/8/layout/list1"/>
    <dgm:cxn modelId="{2347E149-AE1A-4B1C-96FA-6E1A33D3D0DF}" type="presParOf" srcId="{611152FA-B1AD-4A5A-BEE6-48773CA4A9A5}" destId="{05065E02-1E24-47A6-8979-9FDABF9AA414}" srcOrd="1" destOrd="0" presId="urn:microsoft.com/office/officeart/2005/8/layout/list1"/>
    <dgm:cxn modelId="{ADD4024A-06F3-4D6A-98F0-3DB4D8F44C97}" type="presParOf" srcId="{611152FA-B1AD-4A5A-BEE6-48773CA4A9A5}" destId="{0689D07C-9DBA-4036-9B84-3B9439DE2116}" srcOrd="2" destOrd="0" presId="urn:microsoft.com/office/officeart/2005/8/layout/list1"/>
    <dgm:cxn modelId="{7E9E386C-7531-4D67-8FDE-D937068E1C8E}" type="presParOf" srcId="{611152FA-B1AD-4A5A-BEE6-48773CA4A9A5}" destId="{6CC90545-6611-4AB3-BEF3-A4BFFBF41B9A}" srcOrd="3" destOrd="0" presId="urn:microsoft.com/office/officeart/2005/8/layout/list1"/>
    <dgm:cxn modelId="{3FE8E56D-2D47-4EF4-A58F-64130D4DF9E8}" type="presParOf" srcId="{611152FA-B1AD-4A5A-BEE6-48773CA4A9A5}" destId="{54826A2D-FF2F-44AE-B4F6-9EB9AD7EFB88}" srcOrd="4" destOrd="0" presId="urn:microsoft.com/office/officeart/2005/8/layout/list1"/>
    <dgm:cxn modelId="{37A9B402-CA45-46CF-ADBC-04AA6A19E1D6}" type="presParOf" srcId="{54826A2D-FF2F-44AE-B4F6-9EB9AD7EFB88}" destId="{F918CC7F-5744-4EA0-95E8-9CE8A8B3BD6E}" srcOrd="0" destOrd="0" presId="urn:microsoft.com/office/officeart/2005/8/layout/list1"/>
    <dgm:cxn modelId="{0CE8A182-DC49-4CFC-8991-0AB8FC24D3A0}" type="presParOf" srcId="{54826A2D-FF2F-44AE-B4F6-9EB9AD7EFB88}" destId="{10D2E723-18A1-4D4B-A254-47CFEC920E2C}" srcOrd="1" destOrd="0" presId="urn:microsoft.com/office/officeart/2005/8/layout/list1"/>
    <dgm:cxn modelId="{68FE9C82-CA05-4C37-867C-E1190F552305}" type="presParOf" srcId="{611152FA-B1AD-4A5A-BEE6-48773CA4A9A5}" destId="{62E69B3D-28AE-4A15-8448-A813CDBDF2C6}" srcOrd="5" destOrd="0" presId="urn:microsoft.com/office/officeart/2005/8/layout/list1"/>
    <dgm:cxn modelId="{D0100FAE-9E50-4272-933E-D4E129044CC3}" type="presParOf" srcId="{611152FA-B1AD-4A5A-BEE6-48773CA4A9A5}" destId="{0BA3A328-03E0-40AD-B5A4-D211BF232879}" srcOrd="6" destOrd="0" presId="urn:microsoft.com/office/officeart/2005/8/layout/list1"/>
    <dgm:cxn modelId="{BEDECB94-AD42-4093-A2D5-4D1C346BDF16}" type="presParOf" srcId="{611152FA-B1AD-4A5A-BEE6-48773CA4A9A5}" destId="{EF0A716F-3561-4DC7-90C1-C544ED7672FD}" srcOrd="7" destOrd="0" presId="urn:microsoft.com/office/officeart/2005/8/layout/list1"/>
    <dgm:cxn modelId="{C8C19AA6-F177-4F08-A479-2C633A0152F9}" type="presParOf" srcId="{611152FA-B1AD-4A5A-BEE6-48773CA4A9A5}" destId="{40A88C03-CDC0-4800-9A13-2AAD8FAFBEFC}" srcOrd="8" destOrd="0" presId="urn:microsoft.com/office/officeart/2005/8/layout/list1"/>
    <dgm:cxn modelId="{FAFF0D86-046E-4C0D-AC52-AEE47B5C789D}" type="presParOf" srcId="{40A88C03-CDC0-4800-9A13-2AAD8FAFBEFC}" destId="{BD528073-A3C7-47A8-B1C2-9C25E34CDE98}" srcOrd="0" destOrd="0" presId="urn:microsoft.com/office/officeart/2005/8/layout/list1"/>
    <dgm:cxn modelId="{05919D7A-0CC9-4108-9747-78CD5184E32E}" type="presParOf" srcId="{40A88C03-CDC0-4800-9A13-2AAD8FAFBEFC}" destId="{65535C4F-ED32-433E-B716-F019A67A2CE3}" srcOrd="1" destOrd="0" presId="urn:microsoft.com/office/officeart/2005/8/layout/list1"/>
    <dgm:cxn modelId="{C310633E-3692-4FB8-8204-F3B38AE611F9}" type="presParOf" srcId="{611152FA-B1AD-4A5A-BEE6-48773CA4A9A5}" destId="{5100FEDE-7821-41D0-812A-EE846C7FAF50}" srcOrd="9" destOrd="0" presId="urn:microsoft.com/office/officeart/2005/8/layout/list1"/>
    <dgm:cxn modelId="{1DECFB15-20C0-40A0-9C74-1B87B5C0E8ED}" type="presParOf" srcId="{611152FA-B1AD-4A5A-BEE6-48773CA4A9A5}" destId="{E6054B03-B8DF-424C-9BE6-7213EC8D182F}" srcOrd="10" destOrd="0" presId="urn:microsoft.com/office/officeart/2005/8/layout/list1"/>
    <dgm:cxn modelId="{B0E9F446-2A44-44C5-B9FE-7F98AD705D34}" type="presParOf" srcId="{611152FA-B1AD-4A5A-BEE6-48773CA4A9A5}" destId="{1F5C60A0-83FD-4E1E-AE28-4B97BAD88494}" srcOrd="11" destOrd="0" presId="urn:microsoft.com/office/officeart/2005/8/layout/list1"/>
    <dgm:cxn modelId="{2366FFE1-CF56-4783-8ACC-1A6C49EBA703}" type="presParOf" srcId="{611152FA-B1AD-4A5A-BEE6-48773CA4A9A5}" destId="{B20FF9E4-9087-41C0-897F-C9C316D6AFE8}" srcOrd="12" destOrd="0" presId="urn:microsoft.com/office/officeart/2005/8/layout/list1"/>
    <dgm:cxn modelId="{17E9A8AF-3DEC-4045-8AC4-E6FAD06BA2F5}" type="presParOf" srcId="{B20FF9E4-9087-41C0-897F-C9C316D6AFE8}" destId="{F8D5052C-8E62-47B6-B0E6-9AA1D71EB988}" srcOrd="0" destOrd="0" presId="urn:microsoft.com/office/officeart/2005/8/layout/list1"/>
    <dgm:cxn modelId="{5C93F994-04B3-407C-AB04-7E698331DBDF}" type="presParOf" srcId="{B20FF9E4-9087-41C0-897F-C9C316D6AFE8}" destId="{966FC13F-2B9E-4FC6-B0CD-D656D8028244}" srcOrd="1" destOrd="0" presId="urn:microsoft.com/office/officeart/2005/8/layout/list1"/>
    <dgm:cxn modelId="{A0377E89-7AB0-4C6D-BBDA-2FAE76B804D1}" type="presParOf" srcId="{611152FA-B1AD-4A5A-BEE6-48773CA4A9A5}" destId="{68AB558E-9C30-4405-A1C7-E7BF7B6478E5}" srcOrd="13" destOrd="0" presId="urn:microsoft.com/office/officeart/2005/8/layout/list1"/>
    <dgm:cxn modelId="{1C1718B5-763F-45E9-A1E3-258FE82F2E9B}" type="presParOf" srcId="{611152FA-B1AD-4A5A-BEE6-48773CA4A9A5}" destId="{C2689C5A-446A-49D0-8D5F-F0944AB242C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89D07C-9DBA-4036-9B84-3B9439DE2116}">
      <dsp:nvSpPr>
        <dsp:cNvPr id="0" name=""/>
        <dsp:cNvSpPr/>
      </dsp:nvSpPr>
      <dsp:spPr>
        <a:xfrm>
          <a:off x="0" y="300156"/>
          <a:ext cx="2831976" cy="428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E7AC0D-D361-4F2D-B026-5AD080D83579}">
      <dsp:nvSpPr>
        <dsp:cNvPr id="0" name=""/>
        <dsp:cNvSpPr/>
      </dsp:nvSpPr>
      <dsp:spPr>
        <a:xfrm>
          <a:off x="143312" y="0"/>
          <a:ext cx="1978993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929" tIns="0" rIns="7492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Certi</a:t>
          </a:r>
          <a:endParaRPr lang="it-IT" sz="2000" kern="12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sp:txBody>
      <dsp:txXfrm>
        <a:off x="143312" y="0"/>
        <a:ext cx="1978993" cy="501840"/>
      </dsp:txXfrm>
    </dsp:sp>
    <dsp:sp modelId="{0BA3A328-03E0-40AD-B5A4-D211BF232879}">
      <dsp:nvSpPr>
        <dsp:cNvPr id="0" name=""/>
        <dsp:cNvSpPr/>
      </dsp:nvSpPr>
      <dsp:spPr>
        <a:xfrm>
          <a:off x="0" y="1071276"/>
          <a:ext cx="2831976" cy="428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D2E723-18A1-4D4B-A254-47CFEC920E2C}">
      <dsp:nvSpPr>
        <dsp:cNvPr id="0" name=""/>
        <dsp:cNvSpPr/>
      </dsp:nvSpPr>
      <dsp:spPr>
        <a:xfrm>
          <a:off x="141598" y="820356"/>
          <a:ext cx="1978993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929" tIns="0" rIns="7492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Assimilati</a:t>
          </a:r>
          <a:endParaRPr lang="it-IT" sz="2000" kern="12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sp:txBody>
      <dsp:txXfrm>
        <a:off x="141598" y="820356"/>
        <a:ext cx="1978993" cy="501840"/>
      </dsp:txXfrm>
    </dsp:sp>
    <dsp:sp modelId="{E6054B03-B8DF-424C-9BE6-7213EC8D182F}">
      <dsp:nvSpPr>
        <dsp:cNvPr id="0" name=""/>
        <dsp:cNvSpPr/>
      </dsp:nvSpPr>
      <dsp:spPr>
        <a:xfrm>
          <a:off x="0" y="1842396"/>
          <a:ext cx="2831976" cy="428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535C4F-ED32-433E-B716-F019A67A2CE3}">
      <dsp:nvSpPr>
        <dsp:cNvPr id="0" name=""/>
        <dsp:cNvSpPr/>
      </dsp:nvSpPr>
      <dsp:spPr>
        <a:xfrm>
          <a:off x="141598" y="1591476"/>
          <a:ext cx="1978993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929" tIns="0" rIns="7492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Presunti</a:t>
          </a:r>
          <a:endParaRPr lang="it-IT" sz="2000" kern="12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sp:txBody>
      <dsp:txXfrm>
        <a:off x="141598" y="1591476"/>
        <a:ext cx="1978993" cy="5018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89D07C-9DBA-4036-9B84-3B9439DE2116}">
      <dsp:nvSpPr>
        <dsp:cNvPr id="0" name=""/>
        <dsp:cNvSpPr/>
      </dsp:nvSpPr>
      <dsp:spPr>
        <a:xfrm>
          <a:off x="0" y="302961"/>
          <a:ext cx="3350567" cy="478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E7AC0D-D361-4F2D-B026-5AD080D83579}">
      <dsp:nvSpPr>
        <dsp:cNvPr id="0" name=""/>
        <dsp:cNvSpPr/>
      </dsp:nvSpPr>
      <dsp:spPr>
        <a:xfrm>
          <a:off x="169555" y="0"/>
          <a:ext cx="2989842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650" tIns="0" rIns="8865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Variazioni di esercizio</a:t>
          </a:r>
          <a:endParaRPr lang="it-IT" sz="2000" kern="12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sp:txBody>
      <dsp:txXfrm>
        <a:off x="169555" y="0"/>
        <a:ext cx="2989842" cy="560880"/>
      </dsp:txXfrm>
    </dsp:sp>
    <dsp:sp modelId="{0BA3A328-03E0-40AD-B5A4-D211BF232879}">
      <dsp:nvSpPr>
        <dsp:cNvPr id="0" name=""/>
        <dsp:cNvSpPr/>
      </dsp:nvSpPr>
      <dsp:spPr>
        <a:xfrm>
          <a:off x="0" y="1164801"/>
          <a:ext cx="3350567" cy="478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D2E723-18A1-4D4B-A254-47CFEC920E2C}">
      <dsp:nvSpPr>
        <dsp:cNvPr id="0" name=""/>
        <dsp:cNvSpPr/>
      </dsp:nvSpPr>
      <dsp:spPr>
        <a:xfrm>
          <a:off x="167528" y="884361"/>
          <a:ext cx="2989842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650" tIns="0" rIns="8865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Debiti e crediti non numerari</a:t>
          </a:r>
          <a:endParaRPr lang="it-IT" sz="2000" kern="12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sp:txBody>
      <dsp:txXfrm>
        <a:off x="167528" y="884361"/>
        <a:ext cx="2989842" cy="560880"/>
      </dsp:txXfrm>
    </dsp:sp>
    <dsp:sp modelId="{E6054B03-B8DF-424C-9BE6-7213EC8D182F}">
      <dsp:nvSpPr>
        <dsp:cNvPr id="0" name=""/>
        <dsp:cNvSpPr/>
      </dsp:nvSpPr>
      <dsp:spPr>
        <a:xfrm>
          <a:off x="0" y="2026641"/>
          <a:ext cx="3350567" cy="478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535C4F-ED32-433E-B716-F019A67A2CE3}">
      <dsp:nvSpPr>
        <dsp:cNvPr id="0" name=""/>
        <dsp:cNvSpPr/>
      </dsp:nvSpPr>
      <dsp:spPr>
        <a:xfrm>
          <a:off x="167528" y="1746201"/>
          <a:ext cx="2989842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650" tIns="0" rIns="8865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Valori comuni a più esercizi</a:t>
          </a:r>
          <a:endParaRPr lang="it-IT" sz="2000" kern="12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sp:txBody>
      <dsp:txXfrm>
        <a:off x="167528" y="1746201"/>
        <a:ext cx="2989842" cy="560880"/>
      </dsp:txXfrm>
    </dsp:sp>
    <dsp:sp modelId="{C2689C5A-446A-49D0-8D5F-F0944AB242CA}">
      <dsp:nvSpPr>
        <dsp:cNvPr id="0" name=""/>
        <dsp:cNvSpPr/>
      </dsp:nvSpPr>
      <dsp:spPr>
        <a:xfrm>
          <a:off x="0" y="2888481"/>
          <a:ext cx="3350567" cy="478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6FC13F-2B9E-4FC6-B0CD-D656D8028244}">
      <dsp:nvSpPr>
        <dsp:cNvPr id="0" name=""/>
        <dsp:cNvSpPr/>
      </dsp:nvSpPr>
      <dsp:spPr>
        <a:xfrm>
          <a:off x="167528" y="2608041"/>
          <a:ext cx="2345397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650" tIns="0" rIns="8865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rPr>
            <a:t>Valori di capitale</a:t>
          </a:r>
          <a:endParaRPr lang="it-IT" sz="2000" kern="1200" dirty="0">
            <a:solidFill>
              <a:schemeClr val="accent1">
                <a:lumMod val="75000"/>
              </a:schemeClr>
            </a:solidFill>
            <a:latin typeface="Calibri" panose="020F0502020204030204" pitchFamily="34" charset="0"/>
          </a:endParaRPr>
        </a:p>
      </dsp:txBody>
      <dsp:txXfrm>
        <a:off x="167528" y="2608041"/>
        <a:ext cx="2345397" cy="560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2869F-0A1E-4DC7-8010-F3EB91DD040C}" type="datetimeFigureOut">
              <a:rPr lang="it-IT" smtClean="0"/>
              <a:pPr/>
              <a:t>29/09/2015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57AFC-EC40-442D-A16C-0C00C28FCE5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278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57AFC-EC40-442D-A16C-0C00C28FCE57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68693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6F1777D-CC4E-4538-A191-8751F13AA31C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6130-300D-4A36-9652-0EFC213B83B0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DCB1-8D61-4C6B-A71B-C16BA0FD9791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620D-F809-4A46-8E90-C02923FF42A2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C33C1F9-1DDA-45BC-9F9E-BAC6C4FE06F5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9C81E-4951-4A02-BB76-8F124482550A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32F5E-A03A-4102-845E-A8BEEF03B996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6DC2-2296-40C0-BA2E-A632BD343A21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57129-68F9-41C2-A120-F682109925C0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92498-84A9-41BB-82D1-1D7E68F109FE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F3C2-04D9-4A80-929E-278444EE35C8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78A602F-6BF9-41E0-9663-FC26B8C42923}" type="datetime1">
              <a:rPr lang="it-IT" smtClean="0"/>
              <a:pPr/>
              <a:t>29/09/2015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</a:rPr>
              <a:t>1. Le rilevazioni</a:t>
            </a:r>
            <a:b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</a:rPr>
              <a:t>2. </a:t>
            </a:r>
            <a:r>
              <a:rPr lang="it-IT" altLang="it-IT" sz="2200" b="1" dirty="0">
                <a:solidFill>
                  <a:schemeClr val="accent1">
                    <a:lumMod val="75000"/>
                  </a:schemeClr>
                </a:solidFill>
              </a:rPr>
              <a:t>Libri obbligatori e altre scritture contabili</a:t>
            </a:r>
            <a:br>
              <a:rPr lang="it-IT" altLang="it-IT" sz="22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it-IT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dirty="0" smtClean="0"/>
              <a:t>Prof. </a:t>
            </a:r>
            <a:r>
              <a:rPr lang="it-IT" dirty="0" err="1" smtClean="0"/>
              <a:t>Gaudenzio</a:t>
            </a:r>
            <a:r>
              <a:rPr lang="it-IT" dirty="0" smtClean="0"/>
              <a:t> </a:t>
            </a:r>
            <a:r>
              <a:rPr lang="it-IT" smtClean="0"/>
              <a:t>Albertinazzi</a:t>
            </a:r>
            <a:endParaRPr lang="it-IT" dirty="0"/>
          </a:p>
        </p:txBody>
      </p:sp>
      <p:pic>
        <p:nvPicPr>
          <p:cNvPr id="1026" name="Picture 2" descr="http://www.eco.unipmn.it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962649"/>
            <a:ext cx="3724275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259632" y="836712"/>
            <a:ext cx="6019800" cy="1711325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anchor="t" anchorCtr="0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altLang="it-IT" b="1" dirty="0" smtClean="0">
                <a:solidFill>
                  <a:srgbClr val="C00000"/>
                </a:solidFill>
              </a:rPr>
              <a:t>Ragioneria - Corso </a:t>
            </a:r>
            <a:r>
              <a:rPr lang="it-IT" altLang="it-IT" b="1" dirty="0" smtClean="0">
                <a:solidFill>
                  <a:srgbClr val="C00000"/>
                </a:solidFill>
              </a:rPr>
              <a:t>C</a:t>
            </a:r>
            <a:endParaRPr lang="it-IT" altLang="it-IT" b="1" dirty="0" smtClean="0">
              <a:solidFill>
                <a:srgbClr val="C00000"/>
              </a:solidFill>
            </a:endParaRPr>
          </a:p>
          <a:p>
            <a:pPr algn="ctr"/>
            <a:r>
              <a:rPr lang="it-IT" altLang="it-IT" b="1" dirty="0" smtClean="0">
                <a:solidFill>
                  <a:srgbClr val="C00000"/>
                </a:solidFill>
              </a:rPr>
              <a:t>a.a. 2015/2016</a:t>
            </a:r>
            <a:endParaRPr lang="it-IT" altLang="it-IT" b="1" dirty="0">
              <a:solidFill>
                <a:srgbClr val="C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8" name="Picture 2" descr="http://people.unipmn.it/fragnelli/pict/logo_U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952571"/>
            <a:ext cx="1800200" cy="8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114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23528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Libro giornale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341313" y="1341438"/>
            <a:ext cx="849788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contenuto del libro giornale e disciplinato dall’art. 2216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 codice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civile il quale prescrive che il libro giornale «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deve indicare giorno per giorno le operazioni </a:t>
            </a:r>
            <a:r>
              <a:rPr lang="it-IT" sz="2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relative all’esercizio 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dell’impresa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[…]».</a:t>
            </a:r>
          </a:p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78583"/>
            <a:ext cx="8436289" cy="182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26397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Libro inventari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341313" y="1341438"/>
            <a:ext cx="849788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libro inventari, 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ex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art. 2217, comma 1, c.c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.,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deve redigersi all’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inizio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dell’esercizio dell’impresa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 successivamente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ogni </a:t>
            </a:r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anno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eve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contenere l’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indicazione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e la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valutazione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delle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attività 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delle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passività relative all’impresa.</a:t>
            </a:r>
          </a:p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eve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chiudersi con il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bilancio d’esercizio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in maniera da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evidenziare gli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utili conseguiti o le perdite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subite.</a:t>
            </a:r>
          </a:p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88561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Fascicolo della corrispondenza</a:t>
            </a:r>
          </a:p>
          <a:p>
            <a:pPr>
              <a:spcBef>
                <a:spcPct val="50000"/>
              </a:spcBef>
            </a:pP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341313" y="1341438"/>
            <a:ext cx="849788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Comprende:</a:t>
            </a:r>
          </a:p>
          <a:p>
            <a:pPr marL="342900" indent="-342900" algn="just">
              <a:buFontTx/>
              <a:buChar char="-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 fatture;</a:t>
            </a:r>
          </a:p>
          <a:p>
            <a:pPr marL="342900" indent="-342900" algn="just">
              <a:buFontTx/>
              <a:buChar char="-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lettere e i telegrammi, sia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spediti, sia ricevuti;</a:t>
            </a:r>
          </a:p>
          <a:p>
            <a:pPr marL="342900" indent="-342900" algn="just">
              <a:buFontTx/>
              <a:buChar char="-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Ecc.</a:t>
            </a: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Tali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documenti devono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pero essere conservati per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10 anni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in azienda o presso terzi.</a:t>
            </a:r>
          </a:p>
          <a:p>
            <a:pPr algn="just"/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31182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Libro mastro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341313" y="1341438"/>
            <a:ext cx="849788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E’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libro che raccoglie tutte le schede contabili accese ai singoli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conti usati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dall’azienda. </a:t>
            </a: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Pur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rientrando tra quei libri che il codice civile prevede solo se richiesti 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«dalla 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natura e 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dalle dimensioni dell’impresa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», la tenuta del libro mastro e praticamente irrinunciabile per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corretto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funzionamento della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contabilità aziendale.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13</a:t>
            </a:fld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933056"/>
            <a:ext cx="8278121" cy="1853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01567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23528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1. Le rilevazioni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341313" y="1341438"/>
            <a:ext cx="849788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valori che originano dagli scambi monetari e gli strumenti della rilevazione contabile. </a:t>
            </a: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scambio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monetario;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natura dei valori originati dallo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scambio;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Gli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strumenti per la rilevazione dei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valori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;</a:t>
            </a: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metodo della Partita Doppia.</a:t>
            </a:r>
          </a:p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Clr>
                <a:srgbClr val="C00000"/>
              </a:buClr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36952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611188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scambio monetario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468142" y="4437112"/>
            <a:ext cx="849788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Clr>
                <a:srgbClr val="C00000"/>
              </a:buClr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Ogni scambio monetario genera un documento (la fattura) </a:t>
            </a: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ctr">
              <a:buClr>
                <a:srgbClr val="C00000"/>
              </a:buClr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che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 attesta l’effettuazione.</a:t>
            </a:r>
          </a:p>
          <a:p>
            <a:pPr algn="ctr">
              <a:buClr>
                <a:srgbClr val="C00000"/>
              </a:buClr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3275757" y="2492375"/>
            <a:ext cx="2592387" cy="100806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IMPRESA: </a:t>
            </a:r>
          </a:p>
          <a:p>
            <a:pPr algn="ctr"/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trasformazione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2276872"/>
            <a:ext cx="2088232" cy="17275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Acquisizione </a:t>
            </a:r>
            <a:endParaRPr lang="it-IT" alt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da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terzi</a:t>
            </a:r>
          </a:p>
          <a:p>
            <a:pPr algn="ctr"/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</a:t>
            </a:r>
            <a:r>
              <a:rPr lang="it-IT" alt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fattori produttivi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516216" y="2276872"/>
            <a:ext cx="2089150" cy="17275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altLang="it-IT" sz="200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Vendita a terzi </a:t>
            </a:r>
          </a:p>
          <a:p>
            <a:pPr algn="ctr"/>
            <a:r>
              <a:rPr lang="it-IT" altLang="it-IT" sz="200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Beni e </a:t>
            </a:r>
          </a:p>
          <a:p>
            <a:pPr algn="ctr"/>
            <a:r>
              <a:rPr lang="it-IT" altLang="it-IT" sz="200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Servizi prodotti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676699" y="2924175"/>
            <a:ext cx="52714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5940152" y="2924175"/>
            <a:ext cx="43204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9556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natura dei valori originati dallo scambio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341313" y="1341438"/>
            <a:ext cx="849788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 ogni scambio monetario si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originano almeno 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due valori di pari importo e segno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opposto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</a:t>
            </a:r>
          </a:p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Clr>
                <a:srgbClr val="C00000"/>
              </a:buClr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259632" y="2679998"/>
            <a:ext cx="2639748" cy="461665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2400" b="1" dirty="0">
                <a:solidFill>
                  <a:srgbClr val="C00000"/>
                </a:solidFill>
              </a:rPr>
              <a:t>Valori numerari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687094" y="2679998"/>
            <a:ext cx="3744291" cy="461665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Valori  NON numerari</a:t>
            </a:r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>
            <a:off x="2579506" y="3284984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it-IT" sz="2400" b="1">
              <a:solidFill>
                <a:srgbClr val="C00000"/>
              </a:solidFill>
            </a:endParaRPr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>
            <a:off x="6444208" y="3284984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it-IT" sz="2400" b="1">
              <a:solidFill>
                <a:srgbClr val="C00000"/>
              </a:solidFill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971601" y="3645347"/>
            <a:ext cx="309634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Che identificano le variazioni intervenute nella composizione qualitativa del </a:t>
            </a: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capitale</a:t>
            </a:r>
            <a:r>
              <a:rPr lang="it-IT" alt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(quali </a:t>
            </a:r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denaro, </a:t>
            </a:r>
            <a:r>
              <a:rPr lang="it-IT" alt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crediti)</a:t>
            </a:r>
            <a:endParaRPr lang="it-IT" altLang="it-IT" sz="2400" dirty="0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832391" y="3744912"/>
            <a:ext cx="352901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it-IT"/>
            </a:defPPr>
            <a:lvl1pPr algn="ctr">
              <a:spcBef>
                <a:spcPct val="50000"/>
              </a:spcBef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it-IT" altLang="it-IT" sz="2400" dirty="0">
                <a:latin typeface="Calibri" panose="020F0502020204030204" pitchFamily="34" charset="0"/>
              </a:rPr>
              <a:t>Che identificano i valori che concorrono alla determinazione del </a:t>
            </a:r>
            <a:r>
              <a:rPr lang="it-IT" altLang="it-IT" sz="2400" b="1" dirty="0">
                <a:latin typeface="Calibri" panose="020F0502020204030204" pitchFamily="34" charset="0"/>
              </a:rPr>
              <a:t>reddito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82168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natura dei valori originati dallo scambio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341313" y="1341438"/>
            <a:ext cx="849788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endParaRPr lang="it-IT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rgbClr val="C00000"/>
              </a:buClr>
            </a:pPr>
            <a:endParaRPr lang="it-IT" sz="2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xmlns="" val="443913912"/>
              </p:ext>
            </p:extLst>
          </p:nvPr>
        </p:nvGraphicFramePr>
        <p:xfrm>
          <a:off x="899592" y="2019162"/>
          <a:ext cx="2831976" cy="2320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Diagramma 10"/>
          <p:cNvGraphicFramePr/>
          <p:nvPr>
            <p:extLst>
              <p:ext uri="{D42A27DB-BD31-4B8C-83A1-F6EECF244321}">
                <p14:modId xmlns:p14="http://schemas.microsoft.com/office/powerpoint/2010/main" xmlns="" val="3067536648"/>
              </p:ext>
            </p:extLst>
          </p:nvPr>
        </p:nvGraphicFramePr>
        <p:xfrm>
          <a:off x="4860032" y="1916832"/>
          <a:ext cx="3350568" cy="33898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971600" y="1340768"/>
            <a:ext cx="2639748" cy="461665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Valori numerari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4687094" y="1340768"/>
            <a:ext cx="3744291" cy="461665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Valori  NON numerari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07137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23528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G</a:t>
            </a: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li strumenti per la rilevazione dei valori:  il Conto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341313" y="1341438"/>
            <a:ext cx="849788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valori numerari e non numerari vengono rilevati in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appositi prospetti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definiti: CONTI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conti sono configurati a due sezioni:</a:t>
            </a:r>
          </a:p>
          <a:p>
            <a:pPr marL="342900" indent="-342900" algn="just">
              <a:buFontTx/>
              <a:buChar char="-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una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 rilevare i valori che entrano nell’impresa (segno +) </a:t>
            </a: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l’altra per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rilevare i valori che escono dall’impresa (segno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-)</a:t>
            </a:r>
          </a:p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denominazione contraddistingue la natura dei valori.</a:t>
            </a:r>
          </a:p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Clr>
                <a:srgbClr val="C00000"/>
              </a:buClr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4" name="Line 1029"/>
          <p:cNvSpPr>
            <a:spLocks noChangeShapeType="1"/>
          </p:cNvSpPr>
          <p:nvPr/>
        </p:nvSpPr>
        <p:spPr bwMode="auto">
          <a:xfrm>
            <a:off x="2743200" y="5073352"/>
            <a:ext cx="3200400" cy="0"/>
          </a:xfrm>
          <a:prstGeom prst="line">
            <a:avLst/>
          </a:pr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5" name="Line 1030"/>
          <p:cNvSpPr>
            <a:spLocks noChangeShapeType="1"/>
          </p:cNvSpPr>
          <p:nvPr/>
        </p:nvSpPr>
        <p:spPr bwMode="auto">
          <a:xfrm>
            <a:off x="4267200" y="5073352"/>
            <a:ext cx="0" cy="1235968"/>
          </a:xfrm>
          <a:prstGeom prst="line">
            <a:avLst/>
          </a:pr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6" name="Text Box 1032"/>
          <p:cNvSpPr txBox="1">
            <a:spLocks noChangeArrowheads="1"/>
          </p:cNvSpPr>
          <p:nvPr/>
        </p:nvSpPr>
        <p:spPr bwMode="auto">
          <a:xfrm>
            <a:off x="2494434" y="4676477"/>
            <a:ext cx="3810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it-IT" altLang="it-IT" sz="20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(+)   NOME DEL CONTO   (-)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98144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Gli strumenti per la rilevazione dei valori: </a:t>
            </a: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partita doppia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341313" y="1341438"/>
            <a:ext cx="849788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partita doppia costituisce il principale metodo applicato a sistemi scritturali finalizzati alla rilevazione di grandezze complesse come il reddito e il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capitale.</a:t>
            </a:r>
          </a:p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due valori che si formano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nello scambio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 </a:t>
            </a: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valore numerario </a:t>
            </a: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ed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correlato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valore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non numerario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Clr>
                <a:srgbClr val="C00000"/>
              </a:buClr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11466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23528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2. Libri obbligatori e altre scritture contabili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341313" y="1341438"/>
            <a:ext cx="849788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Clr>
                <a:srgbClr val="C00000"/>
              </a:buClr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41313" y="1341438"/>
            <a:ext cx="849788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Art. 2214 c.c.;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Libro giornale;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Libro inventari;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Fascicolo della corrispondenza;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Libro mastro.</a:t>
            </a: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Clr>
                <a:srgbClr val="C00000"/>
              </a:buClr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82407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Art. 2214 c.c. – Libri obbligatori e altre scritture contabili</a:t>
            </a:r>
            <a:r>
              <a:rPr lang="it-IT" altLang="it-IT" sz="2400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5955" name="Text Box 3"/>
          <p:cNvSpPr txBox="1">
            <a:spLocks noChangeArrowheads="1"/>
          </p:cNvSpPr>
          <p:nvPr/>
        </p:nvSpPr>
        <p:spPr bwMode="auto">
          <a:xfrm>
            <a:off x="341313" y="1341438"/>
            <a:ext cx="8497887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L’art. 2214 c.c. dispone che l’imprenditore commerciale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deve obbligatoriamente tenere:</a:t>
            </a:r>
          </a:p>
          <a:p>
            <a:pPr marL="714375" indent="-357188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LIBRO GIORNALE;</a:t>
            </a:r>
          </a:p>
          <a:p>
            <a:pPr marL="714375" indent="-357188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LIBRO DEGLI INVENTARI;</a:t>
            </a:r>
          </a:p>
          <a:p>
            <a:pPr marL="714375" indent="-357188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FASCICOLO DELLA CORRISPONDENZA.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Clr>
                <a:srgbClr val="C00000"/>
              </a:buClr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Oltre a quelle espressamente previste, la norma (art. 2214 c.c.) rende obbligatoria la tenuta di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altre scritture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contabili correlate alla “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natura dell’impresa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”. </a:t>
            </a: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Normalmente in questa generica definizione sono compresi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libro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mastro;</a:t>
            </a:r>
          </a:p>
          <a:p>
            <a:pPr marL="342900" indent="-342900">
              <a:buFontTx/>
              <a:buChar char="-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libro di prima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nota;</a:t>
            </a:r>
          </a:p>
          <a:p>
            <a:pPr marL="342900" indent="-342900">
              <a:buFontTx/>
              <a:buChar char="-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libro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cassa;</a:t>
            </a:r>
          </a:p>
          <a:p>
            <a:pPr marL="342900" indent="-342900">
              <a:buFontTx/>
              <a:buChar char="-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cc.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47043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tellite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79</TotalTime>
  <Words>621</Words>
  <Application>Microsoft Office PowerPoint</Application>
  <PresentationFormat>Presentazione su schermo (4:3)</PresentationFormat>
  <Paragraphs>114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Satellite</vt:lpstr>
      <vt:lpstr>1. Le rilevazioni 2. Libri obbligatori e altre scritture contabili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 GENERALI DI REDAZIONE DEL BILANCIO DI ESERCIZIO </dc:title>
  <dc:creator>giulia barletta</dc:creator>
  <cp:lastModifiedBy>amministratore</cp:lastModifiedBy>
  <cp:revision>16</cp:revision>
  <dcterms:created xsi:type="dcterms:W3CDTF">2015-02-05T16:32:32Z</dcterms:created>
  <dcterms:modified xsi:type="dcterms:W3CDTF">2015-09-29T14:37:54Z</dcterms:modified>
</cp:coreProperties>
</file>