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70" r:id="rId3"/>
    <p:sldId id="279" r:id="rId4"/>
    <p:sldId id="271" r:id="rId5"/>
    <p:sldId id="285" r:id="rId6"/>
    <p:sldId id="280" r:id="rId7"/>
    <p:sldId id="287" r:id="rId8"/>
    <p:sldId id="283" r:id="rId9"/>
    <p:sldId id="286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855D"/>
    <a:srgbClr val="D4DD83"/>
    <a:srgbClr val="C8D35F"/>
    <a:srgbClr val="AFEBAF"/>
    <a:srgbClr val="94E494"/>
    <a:srgbClr val="84E084"/>
    <a:srgbClr val="53F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106" d="100"/>
          <a:sy n="106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t>29/10/2015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9B5D67F-564E-49C9-B183-7479F58384A3}" type="datetime1">
              <a:rPr lang="it-IT" smtClean="0"/>
              <a:t>29/10/2015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378D3-4551-4737-8C6C-2BEC88E779E1}" type="datetime1">
              <a:rPr lang="it-IT" smtClean="0"/>
              <a:t>29/10/2015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C88F3-066B-47DC-A970-EDFAED0BFC04}" type="datetime1">
              <a:rPr lang="it-IT" smtClean="0"/>
              <a:t>29/10/2015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72F08-2943-4A1A-8CD1-55D1055F84BC}" type="datetime1">
              <a:rPr lang="it-IT" smtClean="0"/>
              <a:t>29/10/2015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F799438-983B-48BB-AAE1-5AD4FE409FEF}" type="datetime1">
              <a:rPr lang="it-IT" smtClean="0"/>
              <a:t>29/10/2015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5CCDA-CA57-4580-BA32-3850409ED9D6}" type="datetime1">
              <a:rPr lang="it-IT" smtClean="0"/>
              <a:t>29/10/2015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EBD4E2-5C60-43F5-ADAF-37EE60BC910C}" type="datetime1">
              <a:rPr lang="it-IT" smtClean="0"/>
              <a:t>29/10/2015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CA21F-F164-429A-93E7-895A7AE59BD1}" type="datetime1">
              <a:rPr lang="it-IT" smtClean="0"/>
              <a:t>29/10/2015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AA08A-1AF0-40A8-A3E9-8B09BDDAD49C}" type="datetime1">
              <a:rPr lang="it-IT" smtClean="0"/>
              <a:t>29/10/2015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81195-2AB9-46BA-8AA4-795AE528A17A}" type="datetime1">
              <a:rPr lang="it-IT" smtClean="0"/>
              <a:t>29/10/2015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BCFAF-23D3-417F-A76D-00E554F0B0B6}" type="datetime1">
              <a:rPr lang="it-IT" smtClean="0"/>
              <a:t>29/10/2015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E003F2-A79E-40D6-B9E9-00FC429028F8}" type="datetime1">
              <a:rPr lang="it-IT" smtClean="0"/>
              <a:t>29/10/2015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  <a:t>Perdite durevoli di valore</a:t>
            </a: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/>
              <a:t>Gaudenzio 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</a:t>
            </a:r>
            <a:r>
              <a:rPr lang="it-IT" altLang="it-IT" b="1" dirty="0" smtClean="0">
                <a:solidFill>
                  <a:srgbClr val="C00000"/>
                </a:solidFill>
              </a:rPr>
              <a:t>C</a:t>
            </a:r>
            <a:endParaRPr lang="it-IT" altLang="it-IT" b="1" dirty="0" smtClean="0">
              <a:solidFill>
                <a:srgbClr val="C00000"/>
              </a:solidFill>
            </a:endParaRPr>
          </a:p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a.a. 2015/2016</a:t>
            </a:r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  <p:pic>
        <p:nvPicPr>
          <p:cNvPr id="8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Perdite durevoli di valore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normativa civilistica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OIC 9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in bilancio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Indicatori di potenziali perdite di valore</a:t>
            </a:r>
          </a:p>
          <a:p>
            <a:pPr marL="268288" indent="-268288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Approccio semplificato</a:t>
            </a:r>
          </a:p>
          <a:p>
            <a:pPr marL="268288" indent="-268288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Conclusioni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5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normativa civilistica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2426,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co.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1,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c.c.</a:t>
            </a: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*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richiede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quanto segue:</a:t>
            </a: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 l'immobilizzazione che, alla data della chiusura dell'esercizio, risulti 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durevolmente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di valore inferiore a quello determinato secondo i numeri 1) e 2) deve essere iscritta a tale minore valore. </a:t>
            </a:r>
            <a:r>
              <a:rPr lang="it-IT" sz="2400" i="1" dirty="0">
                <a:solidFill>
                  <a:srgbClr val="C00000"/>
                </a:solidFill>
                <a:latin typeface="Calibri" panose="020F0502020204030204" pitchFamily="34" charset="0"/>
              </a:rPr>
              <a:t>Il minor valore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può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essere mantenuto nei successivi bilanci se sono venuti meno i motivi della rettifica effettuata; </a:t>
            </a:r>
            <a:r>
              <a:rPr lang="it-IT" sz="2400" i="1" dirty="0">
                <a:solidFill>
                  <a:srgbClr val="C00000"/>
                </a:solidFill>
                <a:latin typeface="Calibri" panose="020F0502020204030204" pitchFamily="34" charset="0"/>
              </a:rPr>
              <a:t>questa disposizione non si applica a rettifiche di valore relative </a:t>
            </a:r>
            <a:r>
              <a:rPr lang="it-IT" sz="2400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all'avviamento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16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* La disposizione entra in vigore il 01.01.2016 e si applica ai bilanci relativi agli esercizi finanziari aventi inizio a partire da quella data</a:t>
            </a:r>
            <a:endParaRPr lang="it-IT" sz="16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44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OIC 9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definisce perdita durevole di valore la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diminuzione di valore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rende il valore recuperabile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un’immobilizzazione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determinato in una prospettiva di lungo termine, inferiore rispetto al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suo valore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netto contabile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907704" y="2492897"/>
            <a:ext cx="151216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Calibri" panose="020F0502020204030204" pitchFamily="34" charset="0"/>
              </a:rPr>
              <a:t>Valore </a:t>
            </a:r>
            <a:r>
              <a:rPr lang="it-IT" sz="2000" b="1" dirty="0" smtClean="0">
                <a:latin typeface="Calibri" panose="020F0502020204030204" pitchFamily="34" charset="0"/>
              </a:rPr>
              <a:t>recuperabile 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5686521" y="2492897"/>
            <a:ext cx="1477767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Calibri" panose="020F0502020204030204" pitchFamily="34" charset="0"/>
              </a:rPr>
              <a:t>Valore </a:t>
            </a:r>
            <a:r>
              <a:rPr lang="it-IT" sz="2000" b="1" dirty="0" smtClean="0">
                <a:latin typeface="Calibri" panose="020F0502020204030204" pitchFamily="34" charset="0"/>
              </a:rPr>
              <a:t>contabile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6" name="Mezza cornice 5"/>
          <p:cNvSpPr/>
          <p:nvPr/>
        </p:nvSpPr>
        <p:spPr>
          <a:xfrm rot="18973191">
            <a:off x="4373663" y="2619835"/>
            <a:ext cx="613889" cy="614635"/>
          </a:xfrm>
          <a:prstGeom prst="halfFrame">
            <a:avLst>
              <a:gd name="adj1" fmla="val 23705"/>
              <a:gd name="adj2" fmla="val 208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>
              <a:solidFill>
                <a:schemeClr val="tx1"/>
              </a:solidFill>
            </a:endParaRPr>
          </a:p>
        </p:txBody>
      </p:sp>
      <p:sp>
        <p:nvSpPr>
          <p:cNvPr id="7" name="Freccia a destra rientrata 6"/>
          <p:cNvSpPr/>
          <p:nvPr/>
        </p:nvSpPr>
        <p:spPr>
          <a:xfrm rot="5400000">
            <a:off x="2339752" y="3356992"/>
            <a:ext cx="648072" cy="504056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1619672" y="3933056"/>
            <a:ext cx="211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maggiore tra: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941884" y="4581128"/>
            <a:ext cx="1512168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Calibri" panose="020F0502020204030204" pitchFamily="34" charset="0"/>
              </a:rPr>
              <a:t>Valore </a:t>
            </a:r>
            <a:r>
              <a:rPr lang="it-IT" sz="2000" b="1" dirty="0" smtClean="0">
                <a:latin typeface="Calibri" panose="020F0502020204030204" pitchFamily="34" charset="0"/>
              </a:rPr>
              <a:t>d’uso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4920889" y="4625733"/>
            <a:ext cx="1512168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Calibri" panose="020F0502020204030204" pitchFamily="34" charset="0"/>
              </a:rPr>
              <a:t>Valore </a:t>
            </a:r>
            <a:r>
              <a:rPr lang="it-IT" sz="2000" b="1" dirty="0" smtClean="0">
                <a:latin typeface="Calibri" panose="020F0502020204030204" pitchFamily="34" charset="0"/>
              </a:rPr>
              <a:t>equo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13" name="CasellaDiTesto 12"/>
          <p:cNvSpPr txBox="1"/>
          <p:nvPr/>
        </p:nvSpPr>
        <p:spPr>
          <a:xfrm>
            <a:off x="67596" y="5129789"/>
            <a:ext cx="33123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V.A. dei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flussi di cassa attesi da un’attività o da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un’unità generatrice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flussi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cassa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3737744" y="5149770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l’ammontare ottenibile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dalla vendita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un’attività in una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transazione ordinaria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tra operatori di mercato alla data di valutazione</a:t>
            </a:r>
          </a:p>
        </p:txBody>
      </p:sp>
      <p:cxnSp>
        <p:nvCxnSpPr>
          <p:cNvPr id="15" name="Connettore 2 14"/>
          <p:cNvCxnSpPr/>
          <p:nvPr/>
        </p:nvCxnSpPr>
        <p:spPr>
          <a:xfrm>
            <a:off x="3419872" y="4221088"/>
            <a:ext cx="2257101" cy="360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2 17"/>
          <p:cNvCxnSpPr/>
          <p:nvPr/>
        </p:nvCxnSpPr>
        <p:spPr>
          <a:xfrm flipH="1">
            <a:off x="1475656" y="4221088"/>
            <a:ext cx="432048" cy="360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78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OIC 9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VALORE EQUO (</a:t>
            </a:r>
            <a:r>
              <a:rPr lang="it-IT" sz="2000" b="1" i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FAIR VALUE</a:t>
            </a: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)</a:t>
            </a:r>
          </a:p>
          <a:p>
            <a:pPr algn="just">
              <a:buFont typeface="Wingdings"/>
              <a:buChar char="à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prezzo pattuito in un </a:t>
            </a:r>
            <a:r>
              <a:rPr lang="it-IT" sz="20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accordo vincolante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vendita stabilito in una libera transazione o il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prezzo di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mercato in un </a:t>
            </a:r>
            <a:r>
              <a:rPr lang="it-IT" sz="20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mercato attivo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algn="just">
              <a:buFont typeface="Wingdings"/>
              <a:buChar char="à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esiste un accordo vincolante di vendita né alcun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mercato attivo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un’attività,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è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determinato in base alle migliori informazioni disponibili per riflettere l’ammontare che la società potrebbe ottenere, alla data di riferimento del bilancio, dalla vendita dell’attività in una libera transazione tra </a:t>
            </a:r>
            <a:r>
              <a:rPr lang="it-IT" sz="20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parti consapevoli e disponibili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VALORE D’USO</a:t>
            </a: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E’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determinato sulla base del </a:t>
            </a:r>
            <a:r>
              <a:rPr lang="it-IT" sz="20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attuale dei flussi finanziari futuri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che si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prevede abbiano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origine da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un’attività. Il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calcolo del valore d’uso comprende le seguenti fasi: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a. stimare i flussi finanziari futuri in entrata e in uscita che deriveranno dall’uso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continuativo dell’attività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dalla sua dismissione finale, e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b. applicare il tasso di attualizzazione appropriato a quei flussi finanziari futuri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84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di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683568" y="1340768"/>
            <a:ext cx="7776864" cy="1938992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</a:t>
            </a:r>
          </a:p>
          <a:p>
            <a:pPr algn="l"/>
            <a:r>
              <a:rPr lang="it-IT" alt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B) Valore della produzione</a:t>
            </a:r>
          </a:p>
          <a:p>
            <a:pPr algn="l"/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[…]</a:t>
            </a:r>
          </a:p>
          <a:p>
            <a:pPr algn="l"/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10) c) Altre svalutazioni delle immobilizzazioni</a:t>
            </a:r>
          </a:p>
          <a:p>
            <a:pPr algn="l"/>
            <a:endParaRPr lang="it-IT" alt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86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Indicatori di potenziali perdite di valore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435280" cy="5234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9 </a:t>
            </a: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valore di mercato di un’attività è diminuito significativamente durante l’esercizio, più 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quanto si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prevedeva sarebbe accaduto con il passare del tempo o con l’uso normale dell’attività in oggetto;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durante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l’esercizio si sono verificate, o si verificheranno nel futuro prossimo,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variazioni significative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 effetto negativo per la società nell’ambiente tecnologico, di mercato, economico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normativo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cui la società opera o nel mercato cui un’attività è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rivolta;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corso dell’esercizio sono aumentati i tassi di interesse di mercato o altri tassi 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rendimento degli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investimenti, ed è probabile che tali incrementi condizionino il tasso 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attualizzazione utilizzato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calcolo del valore d’uso di un’attività e riducano il valore equo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;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Ecc.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8325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Approccio semplificato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società che per </a:t>
            </a: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esercizi consecutivi </a:t>
            </a:r>
            <a:r>
              <a:rPr lang="it-IT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non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superino nel proprio bilancio d’esercizio </a:t>
            </a:r>
            <a:r>
              <a:rPr lang="it-IT" sz="22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due </a:t>
            </a:r>
            <a:r>
              <a:rPr lang="it-IT" sz="22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dei tre </a:t>
            </a:r>
            <a:r>
              <a:rPr lang="it-IT" sz="22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seguenti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limiti:</a:t>
            </a:r>
          </a:p>
          <a:p>
            <a:pPr algn="just"/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numero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medio dei dipendenti durante l’esercizio &gt;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250</a:t>
            </a:r>
          </a:p>
          <a:p>
            <a:pPr algn="just"/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totale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di bilancio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&gt;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20 milioni 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euro</a:t>
            </a:r>
          </a:p>
          <a:p>
            <a:pPr algn="just"/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ricavi netti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&gt;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 40 milioni 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euro</a:t>
            </a: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hanno l’opzione 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adottare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 approccio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alla determinazione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delle perdite durevoli di valore basato sulla </a:t>
            </a:r>
            <a:r>
              <a:rPr lang="it-IT" sz="2200" i="1" dirty="0">
                <a:solidFill>
                  <a:srgbClr val="C00000"/>
                </a:solidFill>
                <a:latin typeface="Calibri" panose="020F0502020204030204" pitchFamily="34" charset="0"/>
              </a:rPr>
              <a:t>capacità di ammortamento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2051720" y="4298320"/>
            <a:ext cx="6624736" cy="19389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shade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E’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costituita dal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margine economico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gestione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mette a disposizione per la copertura degli ammortamenti. </a:t>
            </a:r>
            <a:endParaRPr lang="it-IT" sz="20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E’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determinata sottraendo al risultato economico dell’esercizio, non comprensivo degli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elementi straordinari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delle relative imposte, gli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ammortamenti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delle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immobilizzazioni.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5" name="Connettore 2 4"/>
          <p:cNvCxnSpPr/>
          <p:nvPr/>
        </p:nvCxnSpPr>
        <p:spPr>
          <a:xfrm>
            <a:off x="6012160" y="3933056"/>
            <a:ext cx="0" cy="360040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68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Conclusioni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41" t="19247" r="28597" b="14281"/>
          <a:stretch/>
        </p:blipFill>
        <p:spPr bwMode="auto">
          <a:xfrm>
            <a:off x="1835696" y="1201891"/>
            <a:ext cx="5904656" cy="4935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/>
          <p:cNvSpPr txBox="1"/>
          <p:nvPr/>
        </p:nvSpPr>
        <p:spPr>
          <a:xfrm>
            <a:off x="1907704" y="6361583"/>
            <a:ext cx="6120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 smtClean="0">
                <a:latin typeface="Calibri" panose="020F0502020204030204" pitchFamily="34" charset="0"/>
              </a:rPr>
              <a:t>Fonte: OIC 9, pag. 13</a:t>
            </a:r>
            <a:endParaRPr lang="it-IT" sz="1400" dirty="0">
              <a:latin typeface="Calibri" panose="020F0502020204030204" pitchFamily="34" charset="0"/>
            </a:endParaRPr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695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439</TotalTime>
  <Words>653</Words>
  <Application>Microsoft Office PowerPoint</Application>
  <PresentationFormat>Presentazione su schermo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6" baseType="lpstr">
      <vt:lpstr>Arial</vt:lpstr>
      <vt:lpstr>Bookman Old Style</vt:lpstr>
      <vt:lpstr>Calibri</vt:lpstr>
      <vt:lpstr>Gill Sans MT</vt:lpstr>
      <vt:lpstr>Wingdings</vt:lpstr>
      <vt:lpstr>Wingdings 3</vt:lpstr>
      <vt:lpstr>Satellite</vt:lpstr>
      <vt:lpstr>Perdite durevoli di valore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 </dc:title>
  <dc:creator>giulia barletta</dc:creator>
  <cp:lastModifiedBy>Gaudenzio Albertinazzi</cp:lastModifiedBy>
  <cp:revision>64</cp:revision>
  <dcterms:created xsi:type="dcterms:W3CDTF">2015-02-05T16:32:32Z</dcterms:created>
  <dcterms:modified xsi:type="dcterms:W3CDTF">2015-10-29T07:44:24Z</dcterms:modified>
</cp:coreProperties>
</file>