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0" r:id="rId3"/>
    <p:sldId id="273" r:id="rId4"/>
    <p:sldId id="287" r:id="rId5"/>
    <p:sldId id="274" r:id="rId6"/>
    <p:sldId id="275" r:id="rId7"/>
    <p:sldId id="276" r:id="rId8"/>
    <p:sldId id="272" r:id="rId9"/>
    <p:sldId id="277" r:id="rId10"/>
    <p:sldId id="271" r:id="rId11"/>
    <p:sldId id="280" r:id="rId12"/>
    <p:sldId id="281" r:id="rId13"/>
    <p:sldId id="279" r:id="rId14"/>
    <p:sldId id="282" r:id="rId15"/>
    <p:sldId id="278" r:id="rId16"/>
    <p:sldId id="283" r:id="rId17"/>
    <p:sldId id="284" r:id="rId18"/>
    <p:sldId id="285" r:id="rId19"/>
    <p:sldId id="286" r:id="rId20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70" d="100"/>
          <a:sy n="70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FEC6BB-72A8-4F49-8FEF-E149CE1024C9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CD07E95-F0D7-4D79-BD80-A6BFF67ADBC2}">
      <dgm:prSet phldrT="[Testo]" custT="1"/>
      <dgm:spPr/>
      <dgm:t>
        <a:bodyPr/>
        <a:lstStyle/>
        <a:p>
          <a:r>
            <a: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Valorizzazione delle rimanenze</a:t>
          </a:r>
          <a:endParaRPr lang="it-IT" sz="24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6C3155C4-3019-4201-89A0-BC7502F76C6E}" type="parTrans" cxnId="{2F3AFA01-59FE-40CC-8C9B-3D1BC51DF8CA}">
      <dgm:prSet/>
      <dgm:spPr/>
      <dgm:t>
        <a:bodyPr/>
        <a:lstStyle/>
        <a:p>
          <a:endParaRPr lang="it-IT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1C5FEE37-06FE-483E-9522-A2F4CBE888CA}" type="sibTrans" cxnId="{2F3AFA01-59FE-40CC-8C9B-3D1BC51DF8CA}">
      <dgm:prSet/>
      <dgm:spPr/>
      <dgm:t>
        <a:bodyPr/>
        <a:lstStyle/>
        <a:p>
          <a:endParaRPr lang="it-IT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CD78C1FF-79C2-4FAE-A533-11F8DE0C4157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Metodo del </a:t>
          </a:r>
        </a:p>
        <a:p>
          <a:r>
            <a:rPr lang="it-IT" sz="2000" b="1" dirty="0" smtClean="0">
              <a:solidFill>
                <a:srgbClr val="C00000"/>
              </a:solidFill>
              <a:latin typeface="Calibri" panose="020F0502020204030204" pitchFamily="34" charset="0"/>
            </a:rPr>
            <a:t>COSTO</a:t>
          </a:r>
          <a:endParaRPr lang="it-IT" sz="2000" b="1" dirty="0">
            <a:solidFill>
              <a:srgbClr val="C00000"/>
            </a:solidFill>
            <a:latin typeface="Calibri" panose="020F0502020204030204" pitchFamily="34" charset="0"/>
          </a:endParaRPr>
        </a:p>
      </dgm:t>
    </dgm:pt>
    <dgm:pt modelId="{461B8856-EF47-48DE-B4EA-833F71CC6412}" type="parTrans" cxnId="{417A7939-AD9E-485E-B9FF-06661A72AD83}">
      <dgm:prSet/>
      <dgm:spPr/>
      <dgm:t>
        <a:bodyPr/>
        <a:lstStyle/>
        <a:p>
          <a:endParaRPr lang="it-IT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4F4ABA6-F249-4291-B120-498E1460EA42}" type="sibTrans" cxnId="{417A7939-AD9E-485E-B9FF-06661A72AD83}">
      <dgm:prSet/>
      <dgm:spPr/>
      <dgm:t>
        <a:bodyPr/>
        <a:lstStyle/>
        <a:p>
          <a:endParaRPr lang="it-IT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54B3FA1-B196-41FC-952E-EE7543ADC9E6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Metodo del </a:t>
          </a:r>
        </a:p>
        <a:p>
          <a:r>
            <a:rPr lang="it-IT" sz="2000" b="1" dirty="0" smtClean="0">
              <a:solidFill>
                <a:srgbClr val="C00000"/>
              </a:solidFill>
              <a:latin typeface="Calibri" panose="020F0502020204030204" pitchFamily="34" charset="0"/>
            </a:rPr>
            <a:t>RICAVO NETTO </a:t>
          </a:r>
        </a:p>
        <a:p>
          <a:r>
            <a:rPr lang="it-IT" sz="2000" b="1" dirty="0" smtClean="0">
              <a:solidFill>
                <a:srgbClr val="C00000"/>
              </a:solidFill>
              <a:latin typeface="Calibri" panose="020F0502020204030204" pitchFamily="34" charset="0"/>
            </a:rPr>
            <a:t>PRESUNTO</a:t>
          </a:r>
          <a:endParaRPr lang="it-IT" sz="2000" b="1" dirty="0">
            <a:solidFill>
              <a:srgbClr val="C00000"/>
            </a:solidFill>
            <a:latin typeface="Calibri" panose="020F0502020204030204" pitchFamily="34" charset="0"/>
          </a:endParaRPr>
        </a:p>
      </dgm:t>
    </dgm:pt>
    <dgm:pt modelId="{AFD7097C-BB46-457F-8303-5EE78CF100C2}" type="parTrans" cxnId="{995DD3E2-9632-4B2F-9EE9-6F267E5E1E59}">
      <dgm:prSet/>
      <dgm:spPr/>
      <dgm:t>
        <a:bodyPr/>
        <a:lstStyle/>
        <a:p>
          <a:endParaRPr lang="it-IT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6A6F2DDB-E9D2-427F-891A-283152D39742}" type="sibTrans" cxnId="{995DD3E2-9632-4B2F-9EE9-6F267E5E1E59}">
      <dgm:prSet/>
      <dgm:spPr/>
      <dgm:t>
        <a:bodyPr/>
        <a:lstStyle/>
        <a:p>
          <a:endParaRPr lang="it-IT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C5D46D00-E675-4AA8-827A-CCC2EF02E1FE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Metodo della </a:t>
          </a:r>
        </a:p>
        <a:p>
          <a:r>
            <a:rPr lang="it-IT" sz="2000" b="1" dirty="0" smtClean="0">
              <a:solidFill>
                <a:srgbClr val="C00000"/>
              </a:solidFill>
              <a:latin typeface="Calibri" panose="020F0502020204030204" pitchFamily="34" charset="0"/>
            </a:rPr>
            <a:t>SCISSIONE </a:t>
          </a:r>
        </a:p>
        <a:p>
          <a:r>
            <a:rPr lang="it-IT" sz="2000" b="1" dirty="0" smtClean="0">
              <a:solidFill>
                <a:srgbClr val="C00000"/>
              </a:solidFill>
              <a:latin typeface="Calibri" panose="020F0502020204030204" pitchFamily="34" charset="0"/>
            </a:rPr>
            <a:t>DEL RISULTATO</a:t>
          </a:r>
          <a:endParaRPr lang="it-IT" sz="2000" b="1" dirty="0">
            <a:solidFill>
              <a:srgbClr val="C00000"/>
            </a:solidFill>
            <a:latin typeface="Calibri" panose="020F0502020204030204" pitchFamily="34" charset="0"/>
          </a:endParaRPr>
        </a:p>
      </dgm:t>
    </dgm:pt>
    <dgm:pt modelId="{C87D395F-B563-4C6A-80B0-F0FA643D6FEC}" type="parTrans" cxnId="{37549247-1D7C-4C96-ADEE-561A141A45FF}">
      <dgm:prSet/>
      <dgm:spPr/>
      <dgm:t>
        <a:bodyPr/>
        <a:lstStyle/>
        <a:p>
          <a:endParaRPr lang="it-IT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8137B36-BC5A-4D5B-AA85-93DBCFB228B1}" type="sibTrans" cxnId="{37549247-1D7C-4C96-ADEE-561A141A45FF}">
      <dgm:prSet/>
      <dgm:spPr/>
      <dgm:t>
        <a:bodyPr/>
        <a:lstStyle/>
        <a:p>
          <a:endParaRPr lang="it-IT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C65312E-3DD0-4BD6-8045-7CC3EECBFFCF}" type="pres">
      <dgm:prSet presAssocID="{E2FEC6BB-72A8-4F49-8FEF-E149CE1024C9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0947E1E2-195F-4825-99AF-5A6D38A103E7}" type="pres">
      <dgm:prSet presAssocID="{3CD07E95-F0D7-4D79-BD80-A6BFF67ADBC2}" presName="hierRoot1" presStyleCnt="0">
        <dgm:presLayoutVars>
          <dgm:hierBranch val="init"/>
        </dgm:presLayoutVars>
      </dgm:prSet>
      <dgm:spPr/>
    </dgm:pt>
    <dgm:pt modelId="{AE6C4B2C-F1C3-47C8-BE0C-B6C0640771C0}" type="pres">
      <dgm:prSet presAssocID="{3CD07E95-F0D7-4D79-BD80-A6BFF67ADBC2}" presName="rootComposite1" presStyleCnt="0"/>
      <dgm:spPr/>
    </dgm:pt>
    <dgm:pt modelId="{EB96E625-1767-4635-AF3F-94BA441E90E9}" type="pres">
      <dgm:prSet presAssocID="{3CD07E95-F0D7-4D79-BD80-A6BFF67ADBC2}" presName="rootText1" presStyleLbl="alignAcc1" presStyleIdx="0" presStyleCnt="0" custScaleX="159042" custScaleY="92915" custLinFactNeighborY="-9308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84AA57F-200A-4071-B277-10F588D4DF6C}" type="pres">
      <dgm:prSet presAssocID="{3CD07E95-F0D7-4D79-BD80-A6BFF67ADBC2}" presName="topArc1" presStyleLbl="parChTrans1D1" presStyleIdx="0" presStyleCnt="8"/>
      <dgm:spPr/>
    </dgm:pt>
    <dgm:pt modelId="{35A09014-A744-472A-93BB-743F1D2471C1}" type="pres">
      <dgm:prSet presAssocID="{3CD07E95-F0D7-4D79-BD80-A6BFF67ADBC2}" presName="bottomArc1" presStyleLbl="parChTrans1D1" presStyleIdx="1" presStyleCnt="8"/>
      <dgm:spPr/>
    </dgm:pt>
    <dgm:pt modelId="{D210ECF5-3E7F-48B2-BC57-B04B630FC809}" type="pres">
      <dgm:prSet presAssocID="{3CD07E95-F0D7-4D79-BD80-A6BFF67ADBC2}" presName="topConnNode1" presStyleLbl="node1" presStyleIdx="0" presStyleCnt="0"/>
      <dgm:spPr/>
      <dgm:t>
        <a:bodyPr/>
        <a:lstStyle/>
        <a:p>
          <a:endParaRPr lang="it-IT"/>
        </a:p>
      </dgm:t>
    </dgm:pt>
    <dgm:pt modelId="{B78808AD-A56A-4248-9E0C-28CF0913D773}" type="pres">
      <dgm:prSet presAssocID="{3CD07E95-F0D7-4D79-BD80-A6BFF67ADBC2}" presName="hierChild2" presStyleCnt="0"/>
      <dgm:spPr/>
    </dgm:pt>
    <dgm:pt modelId="{E0AC064A-3144-4ADF-B6D5-046A64A87C1B}" type="pres">
      <dgm:prSet presAssocID="{461B8856-EF47-48DE-B4EA-833F71CC6412}" presName="Name28" presStyleLbl="parChTrans1D2" presStyleIdx="0" presStyleCnt="3"/>
      <dgm:spPr/>
      <dgm:t>
        <a:bodyPr/>
        <a:lstStyle/>
        <a:p>
          <a:endParaRPr lang="it-IT"/>
        </a:p>
      </dgm:t>
    </dgm:pt>
    <dgm:pt modelId="{F25EA387-3416-4380-AC38-F3D3DB21FE75}" type="pres">
      <dgm:prSet presAssocID="{CD78C1FF-79C2-4FAE-A533-11F8DE0C4157}" presName="hierRoot2" presStyleCnt="0">
        <dgm:presLayoutVars>
          <dgm:hierBranch val="init"/>
        </dgm:presLayoutVars>
      </dgm:prSet>
      <dgm:spPr/>
    </dgm:pt>
    <dgm:pt modelId="{AFBC1463-672F-4F44-B0FB-E0BF364359B1}" type="pres">
      <dgm:prSet presAssocID="{CD78C1FF-79C2-4FAE-A533-11F8DE0C4157}" presName="rootComposite2" presStyleCnt="0"/>
      <dgm:spPr/>
    </dgm:pt>
    <dgm:pt modelId="{A755D683-1E38-4FFE-A5AE-560BFD8A0B38}" type="pres">
      <dgm:prSet presAssocID="{CD78C1FF-79C2-4FAE-A533-11F8DE0C4157}" presName="rootText2" presStyleLbl="alignAcc1" presStyleIdx="0" presStyleCnt="0" custScaleX="159042" custScaleY="134290" custLinFactNeighborY="831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EDA3AA8-2ED8-4ADC-8245-C941C257E844}" type="pres">
      <dgm:prSet presAssocID="{CD78C1FF-79C2-4FAE-A533-11F8DE0C4157}" presName="topArc2" presStyleLbl="parChTrans1D1" presStyleIdx="2" presStyleCnt="8"/>
      <dgm:spPr/>
    </dgm:pt>
    <dgm:pt modelId="{0E905DE5-951F-4BE8-B0E1-36DC60093FA8}" type="pres">
      <dgm:prSet presAssocID="{CD78C1FF-79C2-4FAE-A533-11F8DE0C4157}" presName="bottomArc2" presStyleLbl="parChTrans1D1" presStyleIdx="3" presStyleCnt="8"/>
      <dgm:spPr/>
    </dgm:pt>
    <dgm:pt modelId="{DB3B20E1-B050-4F98-9628-90C47E13AACC}" type="pres">
      <dgm:prSet presAssocID="{CD78C1FF-79C2-4FAE-A533-11F8DE0C4157}" presName="topConnNode2" presStyleLbl="node2" presStyleIdx="0" presStyleCnt="0"/>
      <dgm:spPr/>
      <dgm:t>
        <a:bodyPr/>
        <a:lstStyle/>
        <a:p>
          <a:endParaRPr lang="it-IT"/>
        </a:p>
      </dgm:t>
    </dgm:pt>
    <dgm:pt modelId="{4FF3D77D-3071-423C-9148-421AF0D46A56}" type="pres">
      <dgm:prSet presAssocID="{CD78C1FF-79C2-4FAE-A533-11F8DE0C4157}" presName="hierChild4" presStyleCnt="0"/>
      <dgm:spPr/>
    </dgm:pt>
    <dgm:pt modelId="{56D5324C-06A1-45A7-9089-23BD267DB934}" type="pres">
      <dgm:prSet presAssocID="{CD78C1FF-79C2-4FAE-A533-11F8DE0C4157}" presName="hierChild5" presStyleCnt="0"/>
      <dgm:spPr/>
    </dgm:pt>
    <dgm:pt modelId="{994BD555-0D2C-420C-BC29-00A2895DBFE1}" type="pres">
      <dgm:prSet presAssocID="{AFD7097C-BB46-457F-8303-5EE78CF100C2}" presName="Name28" presStyleLbl="parChTrans1D2" presStyleIdx="1" presStyleCnt="3"/>
      <dgm:spPr/>
      <dgm:t>
        <a:bodyPr/>
        <a:lstStyle/>
        <a:p>
          <a:endParaRPr lang="it-IT"/>
        </a:p>
      </dgm:t>
    </dgm:pt>
    <dgm:pt modelId="{716A008C-9CCC-463B-BE77-BB8156371D0E}" type="pres">
      <dgm:prSet presAssocID="{754B3FA1-B196-41FC-952E-EE7543ADC9E6}" presName="hierRoot2" presStyleCnt="0">
        <dgm:presLayoutVars>
          <dgm:hierBranch val="init"/>
        </dgm:presLayoutVars>
      </dgm:prSet>
      <dgm:spPr/>
    </dgm:pt>
    <dgm:pt modelId="{124D7960-3F9D-4F5F-8641-8B218E4D14AB}" type="pres">
      <dgm:prSet presAssocID="{754B3FA1-B196-41FC-952E-EE7543ADC9E6}" presName="rootComposite2" presStyleCnt="0"/>
      <dgm:spPr/>
    </dgm:pt>
    <dgm:pt modelId="{8F838947-5A1F-45A0-9522-38EB0521FB54}" type="pres">
      <dgm:prSet presAssocID="{754B3FA1-B196-41FC-952E-EE7543ADC9E6}" presName="rootText2" presStyleLbl="alignAcc1" presStyleIdx="0" presStyleCnt="0" custScaleX="159042" custScaleY="175257" custLinFactNeighborY="831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681F3EF-C71B-4C67-A2A7-4E77551C7850}" type="pres">
      <dgm:prSet presAssocID="{754B3FA1-B196-41FC-952E-EE7543ADC9E6}" presName="topArc2" presStyleLbl="parChTrans1D1" presStyleIdx="4" presStyleCnt="8"/>
      <dgm:spPr/>
    </dgm:pt>
    <dgm:pt modelId="{CDD6B9AE-8BEF-48CE-9685-6CE5A913FF49}" type="pres">
      <dgm:prSet presAssocID="{754B3FA1-B196-41FC-952E-EE7543ADC9E6}" presName="bottomArc2" presStyleLbl="parChTrans1D1" presStyleIdx="5" presStyleCnt="8"/>
      <dgm:spPr/>
    </dgm:pt>
    <dgm:pt modelId="{9341295F-E913-4771-ADEB-AE17CB04D6BB}" type="pres">
      <dgm:prSet presAssocID="{754B3FA1-B196-41FC-952E-EE7543ADC9E6}" presName="topConnNode2" presStyleLbl="node2" presStyleIdx="0" presStyleCnt="0"/>
      <dgm:spPr/>
      <dgm:t>
        <a:bodyPr/>
        <a:lstStyle/>
        <a:p>
          <a:endParaRPr lang="it-IT"/>
        </a:p>
      </dgm:t>
    </dgm:pt>
    <dgm:pt modelId="{3AD11C06-12D4-4653-86F2-524104A09F03}" type="pres">
      <dgm:prSet presAssocID="{754B3FA1-B196-41FC-952E-EE7543ADC9E6}" presName="hierChild4" presStyleCnt="0"/>
      <dgm:spPr/>
    </dgm:pt>
    <dgm:pt modelId="{1F81FBCE-CFF7-4FDD-AE89-6B1894EE7C0E}" type="pres">
      <dgm:prSet presAssocID="{754B3FA1-B196-41FC-952E-EE7543ADC9E6}" presName="hierChild5" presStyleCnt="0"/>
      <dgm:spPr/>
    </dgm:pt>
    <dgm:pt modelId="{0AF22932-D6BA-4913-AA8D-6E238C9AC602}" type="pres">
      <dgm:prSet presAssocID="{C87D395F-B563-4C6A-80B0-F0FA643D6FEC}" presName="Name28" presStyleLbl="parChTrans1D2" presStyleIdx="2" presStyleCnt="3"/>
      <dgm:spPr/>
      <dgm:t>
        <a:bodyPr/>
        <a:lstStyle/>
        <a:p>
          <a:endParaRPr lang="it-IT"/>
        </a:p>
      </dgm:t>
    </dgm:pt>
    <dgm:pt modelId="{B650C53A-23BA-4F15-A10A-68F25B192E26}" type="pres">
      <dgm:prSet presAssocID="{C5D46D00-E675-4AA8-827A-CCC2EF02E1FE}" presName="hierRoot2" presStyleCnt="0">
        <dgm:presLayoutVars>
          <dgm:hierBranch val="init"/>
        </dgm:presLayoutVars>
      </dgm:prSet>
      <dgm:spPr/>
    </dgm:pt>
    <dgm:pt modelId="{EF4DDF7C-CA2C-42C1-BB30-41CE6DB15911}" type="pres">
      <dgm:prSet presAssocID="{C5D46D00-E675-4AA8-827A-CCC2EF02E1FE}" presName="rootComposite2" presStyleCnt="0"/>
      <dgm:spPr/>
    </dgm:pt>
    <dgm:pt modelId="{061826B6-3ADC-4879-A9C5-98C97CE255AF}" type="pres">
      <dgm:prSet presAssocID="{C5D46D00-E675-4AA8-827A-CCC2EF02E1FE}" presName="rootText2" presStyleLbl="alignAcc1" presStyleIdx="0" presStyleCnt="0" custScaleX="159042" custScaleY="175257" custLinFactNeighborY="831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655511-8F42-4E44-9ACB-1720F3E87E0B}" type="pres">
      <dgm:prSet presAssocID="{C5D46D00-E675-4AA8-827A-CCC2EF02E1FE}" presName="topArc2" presStyleLbl="parChTrans1D1" presStyleIdx="6" presStyleCnt="8"/>
      <dgm:spPr/>
    </dgm:pt>
    <dgm:pt modelId="{3B4233D1-3541-4068-979D-5909EE0ABAE1}" type="pres">
      <dgm:prSet presAssocID="{C5D46D00-E675-4AA8-827A-CCC2EF02E1FE}" presName="bottomArc2" presStyleLbl="parChTrans1D1" presStyleIdx="7" presStyleCnt="8"/>
      <dgm:spPr/>
    </dgm:pt>
    <dgm:pt modelId="{75404B37-8DD4-4B88-989C-4AC11C74D7B2}" type="pres">
      <dgm:prSet presAssocID="{C5D46D00-E675-4AA8-827A-CCC2EF02E1FE}" presName="topConnNode2" presStyleLbl="node2" presStyleIdx="0" presStyleCnt="0"/>
      <dgm:spPr/>
      <dgm:t>
        <a:bodyPr/>
        <a:lstStyle/>
        <a:p>
          <a:endParaRPr lang="it-IT"/>
        </a:p>
      </dgm:t>
    </dgm:pt>
    <dgm:pt modelId="{5337092B-A7E7-4239-8893-8C2A9108FFD5}" type="pres">
      <dgm:prSet presAssocID="{C5D46D00-E675-4AA8-827A-CCC2EF02E1FE}" presName="hierChild4" presStyleCnt="0"/>
      <dgm:spPr/>
    </dgm:pt>
    <dgm:pt modelId="{617319AD-4C10-476F-9624-DB6C046B4489}" type="pres">
      <dgm:prSet presAssocID="{C5D46D00-E675-4AA8-827A-CCC2EF02E1FE}" presName="hierChild5" presStyleCnt="0"/>
      <dgm:spPr/>
    </dgm:pt>
    <dgm:pt modelId="{61C64964-E6A4-4C15-B81D-C0B4414E092F}" type="pres">
      <dgm:prSet presAssocID="{3CD07E95-F0D7-4D79-BD80-A6BFF67ADBC2}" presName="hierChild3" presStyleCnt="0"/>
      <dgm:spPr/>
    </dgm:pt>
  </dgm:ptLst>
  <dgm:cxnLst>
    <dgm:cxn modelId="{4BDCAA5C-CE7E-48A8-B488-E5BC9F94F1A4}" type="presOf" srcId="{461B8856-EF47-48DE-B4EA-833F71CC6412}" destId="{E0AC064A-3144-4ADF-B6D5-046A64A87C1B}" srcOrd="0" destOrd="0" presId="urn:microsoft.com/office/officeart/2008/layout/HalfCircleOrganizationChart"/>
    <dgm:cxn modelId="{37549247-1D7C-4C96-ADEE-561A141A45FF}" srcId="{3CD07E95-F0D7-4D79-BD80-A6BFF67ADBC2}" destId="{C5D46D00-E675-4AA8-827A-CCC2EF02E1FE}" srcOrd="2" destOrd="0" parTransId="{C87D395F-B563-4C6A-80B0-F0FA643D6FEC}" sibTransId="{78137B36-BC5A-4D5B-AA85-93DBCFB228B1}"/>
    <dgm:cxn modelId="{0329FC3B-CBD7-4B9E-A548-DA4A4D44DD92}" type="presOf" srcId="{3CD07E95-F0D7-4D79-BD80-A6BFF67ADBC2}" destId="{D210ECF5-3E7F-48B2-BC57-B04B630FC809}" srcOrd="1" destOrd="0" presId="urn:microsoft.com/office/officeart/2008/layout/HalfCircleOrganizationChart"/>
    <dgm:cxn modelId="{D11AB23B-1377-4C0B-B432-38970B2C5A70}" type="presOf" srcId="{3CD07E95-F0D7-4D79-BD80-A6BFF67ADBC2}" destId="{EB96E625-1767-4635-AF3F-94BA441E90E9}" srcOrd="0" destOrd="0" presId="urn:microsoft.com/office/officeart/2008/layout/HalfCircleOrganizationChart"/>
    <dgm:cxn modelId="{629F598B-7458-451A-A9BA-F82FCBDD2D2E}" type="presOf" srcId="{C87D395F-B563-4C6A-80B0-F0FA643D6FEC}" destId="{0AF22932-D6BA-4913-AA8D-6E238C9AC602}" srcOrd="0" destOrd="0" presId="urn:microsoft.com/office/officeart/2008/layout/HalfCircleOrganizationChart"/>
    <dgm:cxn modelId="{13ADB989-217C-47E5-A21D-EE68686A0EC3}" type="presOf" srcId="{C5D46D00-E675-4AA8-827A-CCC2EF02E1FE}" destId="{75404B37-8DD4-4B88-989C-4AC11C74D7B2}" srcOrd="1" destOrd="0" presId="urn:microsoft.com/office/officeart/2008/layout/HalfCircleOrganizationChart"/>
    <dgm:cxn modelId="{995DD3E2-9632-4B2F-9EE9-6F267E5E1E59}" srcId="{3CD07E95-F0D7-4D79-BD80-A6BFF67ADBC2}" destId="{754B3FA1-B196-41FC-952E-EE7543ADC9E6}" srcOrd="1" destOrd="0" parTransId="{AFD7097C-BB46-457F-8303-5EE78CF100C2}" sibTransId="{6A6F2DDB-E9D2-427F-891A-283152D39742}"/>
    <dgm:cxn modelId="{09134093-DC4A-4761-B9AF-9A00CEF22EDE}" type="presOf" srcId="{CD78C1FF-79C2-4FAE-A533-11F8DE0C4157}" destId="{DB3B20E1-B050-4F98-9628-90C47E13AACC}" srcOrd="1" destOrd="0" presId="urn:microsoft.com/office/officeart/2008/layout/HalfCircleOrganizationChart"/>
    <dgm:cxn modelId="{EB67650F-FECF-49D9-B95D-0B30D99C428B}" type="presOf" srcId="{E2FEC6BB-72A8-4F49-8FEF-E149CE1024C9}" destId="{7C65312E-3DD0-4BD6-8045-7CC3EECBFFCF}" srcOrd="0" destOrd="0" presId="urn:microsoft.com/office/officeart/2008/layout/HalfCircleOrganizationChart"/>
    <dgm:cxn modelId="{03437187-B83D-4E92-9BEE-1D190031A991}" type="presOf" srcId="{CD78C1FF-79C2-4FAE-A533-11F8DE0C4157}" destId="{A755D683-1E38-4FFE-A5AE-560BFD8A0B38}" srcOrd="0" destOrd="0" presId="urn:microsoft.com/office/officeart/2008/layout/HalfCircleOrganizationChart"/>
    <dgm:cxn modelId="{63AC448B-348F-4A33-AF11-1C509741C3AF}" type="presOf" srcId="{C5D46D00-E675-4AA8-827A-CCC2EF02E1FE}" destId="{061826B6-3ADC-4879-A9C5-98C97CE255AF}" srcOrd="0" destOrd="0" presId="urn:microsoft.com/office/officeart/2008/layout/HalfCircleOrganizationChart"/>
    <dgm:cxn modelId="{E3A8D009-35C2-4E21-9FE9-7728BE492626}" type="presOf" srcId="{754B3FA1-B196-41FC-952E-EE7543ADC9E6}" destId="{9341295F-E913-4771-ADEB-AE17CB04D6BB}" srcOrd="1" destOrd="0" presId="urn:microsoft.com/office/officeart/2008/layout/HalfCircleOrganizationChart"/>
    <dgm:cxn modelId="{417A7939-AD9E-485E-B9FF-06661A72AD83}" srcId="{3CD07E95-F0D7-4D79-BD80-A6BFF67ADBC2}" destId="{CD78C1FF-79C2-4FAE-A533-11F8DE0C4157}" srcOrd="0" destOrd="0" parTransId="{461B8856-EF47-48DE-B4EA-833F71CC6412}" sibTransId="{74F4ABA6-F249-4291-B120-498E1460EA42}"/>
    <dgm:cxn modelId="{2F3AFA01-59FE-40CC-8C9B-3D1BC51DF8CA}" srcId="{E2FEC6BB-72A8-4F49-8FEF-E149CE1024C9}" destId="{3CD07E95-F0D7-4D79-BD80-A6BFF67ADBC2}" srcOrd="0" destOrd="0" parTransId="{6C3155C4-3019-4201-89A0-BC7502F76C6E}" sibTransId="{1C5FEE37-06FE-483E-9522-A2F4CBE888CA}"/>
    <dgm:cxn modelId="{92E49417-76D6-4A06-BB5F-94CB3E05DC9A}" type="presOf" srcId="{AFD7097C-BB46-457F-8303-5EE78CF100C2}" destId="{994BD555-0D2C-420C-BC29-00A2895DBFE1}" srcOrd="0" destOrd="0" presId="urn:microsoft.com/office/officeart/2008/layout/HalfCircleOrganizationChart"/>
    <dgm:cxn modelId="{12D5985E-9D76-42FD-8342-752112421281}" type="presOf" srcId="{754B3FA1-B196-41FC-952E-EE7543ADC9E6}" destId="{8F838947-5A1F-45A0-9522-38EB0521FB54}" srcOrd="0" destOrd="0" presId="urn:microsoft.com/office/officeart/2008/layout/HalfCircleOrganizationChart"/>
    <dgm:cxn modelId="{E970D13A-0D9F-40DC-98D4-1B0F6E261FF4}" type="presParOf" srcId="{7C65312E-3DD0-4BD6-8045-7CC3EECBFFCF}" destId="{0947E1E2-195F-4825-99AF-5A6D38A103E7}" srcOrd="0" destOrd="0" presId="urn:microsoft.com/office/officeart/2008/layout/HalfCircleOrganizationChart"/>
    <dgm:cxn modelId="{7B2CC8D9-5672-41C6-A5CD-76B9AAF7B831}" type="presParOf" srcId="{0947E1E2-195F-4825-99AF-5A6D38A103E7}" destId="{AE6C4B2C-F1C3-47C8-BE0C-B6C0640771C0}" srcOrd="0" destOrd="0" presId="urn:microsoft.com/office/officeart/2008/layout/HalfCircleOrganizationChart"/>
    <dgm:cxn modelId="{4CA115C2-2CF6-4894-9CCF-97D6F03A4B81}" type="presParOf" srcId="{AE6C4B2C-F1C3-47C8-BE0C-B6C0640771C0}" destId="{EB96E625-1767-4635-AF3F-94BA441E90E9}" srcOrd="0" destOrd="0" presId="urn:microsoft.com/office/officeart/2008/layout/HalfCircleOrganizationChart"/>
    <dgm:cxn modelId="{2DB107D4-801A-4A35-953F-D8090DA23C7A}" type="presParOf" srcId="{AE6C4B2C-F1C3-47C8-BE0C-B6C0640771C0}" destId="{984AA57F-200A-4071-B277-10F588D4DF6C}" srcOrd="1" destOrd="0" presId="urn:microsoft.com/office/officeart/2008/layout/HalfCircleOrganizationChart"/>
    <dgm:cxn modelId="{62BEE936-03E8-4A83-86C1-78CDFD5DB520}" type="presParOf" srcId="{AE6C4B2C-F1C3-47C8-BE0C-B6C0640771C0}" destId="{35A09014-A744-472A-93BB-743F1D2471C1}" srcOrd="2" destOrd="0" presId="urn:microsoft.com/office/officeart/2008/layout/HalfCircleOrganizationChart"/>
    <dgm:cxn modelId="{5C564224-1D3A-4874-B2E9-64730A7B3E44}" type="presParOf" srcId="{AE6C4B2C-F1C3-47C8-BE0C-B6C0640771C0}" destId="{D210ECF5-3E7F-48B2-BC57-B04B630FC809}" srcOrd="3" destOrd="0" presId="urn:microsoft.com/office/officeart/2008/layout/HalfCircleOrganizationChart"/>
    <dgm:cxn modelId="{2C48CDE2-B4EE-46BB-954A-8A008480F196}" type="presParOf" srcId="{0947E1E2-195F-4825-99AF-5A6D38A103E7}" destId="{B78808AD-A56A-4248-9E0C-28CF0913D773}" srcOrd="1" destOrd="0" presId="urn:microsoft.com/office/officeart/2008/layout/HalfCircleOrganizationChart"/>
    <dgm:cxn modelId="{263BF06A-6E98-4D94-A327-0D1A4031AB62}" type="presParOf" srcId="{B78808AD-A56A-4248-9E0C-28CF0913D773}" destId="{E0AC064A-3144-4ADF-B6D5-046A64A87C1B}" srcOrd="0" destOrd="0" presId="urn:microsoft.com/office/officeart/2008/layout/HalfCircleOrganizationChart"/>
    <dgm:cxn modelId="{8AD2475A-11A8-4E40-97AD-5589BC6CFD67}" type="presParOf" srcId="{B78808AD-A56A-4248-9E0C-28CF0913D773}" destId="{F25EA387-3416-4380-AC38-F3D3DB21FE75}" srcOrd="1" destOrd="0" presId="urn:microsoft.com/office/officeart/2008/layout/HalfCircleOrganizationChart"/>
    <dgm:cxn modelId="{085342A8-A648-4C96-AC98-4B9C3B06829C}" type="presParOf" srcId="{F25EA387-3416-4380-AC38-F3D3DB21FE75}" destId="{AFBC1463-672F-4F44-B0FB-E0BF364359B1}" srcOrd="0" destOrd="0" presId="urn:microsoft.com/office/officeart/2008/layout/HalfCircleOrganizationChart"/>
    <dgm:cxn modelId="{33E24D3B-6DAC-4A39-B2C7-7863383C967A}" type="presParOf" srcId="{AFBC1463-672F-4F44-B0FB-E0BF364359B1}" destId="{A755D683-1E38-4FFE-A5AE-560BFD8A0B38}" srcOrd="0" destOrd="0" presId="urn:microsoft.com/office/officeart/2008/layout/HalfCircleOrganizationChart"/>
    <dgm:cxn modelId="{C6E16014-DC02-459F-840A-21AF3E11A15D}" type="presParOf" srcId="{AFBC1463-672F-4F44-B0FB-E0BF364359B1}" destId="{3EDA3AA8-2ED8-4ADC-8245-C941C257E844}" srcOrd="1" destOrd="0" presId="urn:microsoft.com/office/officeart/2008/layout/HalfCircleOrganizationChart"/>
    <dgm:cxn modelId="{9910F9C9-EE19-44EA-8FA1-70A476DAA58F}" type="presParOf" srcId="{AFBC1463-672F-4F44-B0FB-E0BF364359B1}" destId="{0E905DE5-951F-4BE8-B0E1-36DC60093FA8}" srcOrd="2" destOrd="0" presId="urn:microsoft.com/office/officeart/2008/layout/HalfCircleOrganizationChart"/>
    <dgm:cxn modelId="{E82A485D-512E-4FD2-B290-98B4BA776651}" type="presParOf" srcId="{AFBC1463-672F-4F44-B0FB-E0BF364359B1}" destId="{DB3B20E1-B050-4F98-9628-90C47E13AACC}" srcOrd="3" destOrd="0" presId="urn:microsoft.com/office/officeart/2008/layout/HalfCircleOrganizationChart"/>
    <dgm:cxn modelId="{507FF400-7E95-4A10-AD48-48A312CB272B}" type="presParOf" srcId="{F25EA387-3416-4380-AC38-F3D3DB21FE75}" destId="{4FF3D77D-3071-423C-9148-421AF0D46A56}" srcOrd="1" destOrd="0" presId="urn:microsoft.com/office/officeart/2008/layout/HalfCircleOrganizationChart"/>
    <dgm:cxn modelId="{55D9F0F1-C42B-4BDB-B7D0-823B48521F95}" type="presParOf" srcId="{F25EA387-3416-4380-AC38-F3D3DB21FE75}" destId="{56D5324C-06A1-45A7-9089-23BD267DB934}" srcOrd="2" destOrd="0" presId="urn:microsoft.com/office/officeart/2008/layout/HalfCircleOrganizationChart"/>
    <dgm:cxn modelId="{9C67D39B-27EE-41C2-83C8-FA85F2E88902}" type="presParOf" srcId="{B78808AD-A56A-4248-9E0C-28CF0913D773}" destId="{994BD555-0D2C-420C-BC29-00A2895DBFE1}" srcOrd="2" destOrd="0" presId="urn:microsoft.com/office/officeart/2008/layout/HalfCircleOrganizationChart"/>
    <dgm:cxn modelId="{21C90096-D9BF-44DE-B29F-CD87AA325DBB}" type="presParOf" srcId="{B78808AD-A56A-4248-9E0C-28CF0913D773}" destId="{716A008C-9CCC-463B-BE77-BB8156371D0E}" srcOrd="3" destOrd="0" presId="urn:microsoft.com/office/officeart/2008/layout/HalfCircleOrganizationChart"/>
    <dgm:cxn modelId="{3193E306-7B26-4815-BCED-5A5D0149A4D3}" type="presParOf" srcId="{716A008C-9CCC-463B-BE77-BB8156371D0E}" destId="{124D7960-3F9D-4F5F-8641-8B218E4D14AB}" srcOrd="0" destOrd="0" presId="urn:microsoft.com/office/officeart/2008/layout/HalfCircleOrganizationChart"/>
    <dgm:cxn modelId="{955A2796-10C2-4465-B751-9B1996D5ABF3}" type="presParOf" srcId="{124D7960-3F9D-4F5F-8641-8B218E4D14AB}" destId="{8F838947-5A1F-45A0-9522-38EB0521FB54}" srcOrd="0" destOrd="0" presId="urn:microsoft.com/office/officeart/2008/layout/HalfCircleOrganizationChart"/>
    <dgm:cxn modelId="{BB484C49-7170-467F-BE3D-C9D799DD98B8}" type="presParOf" srcId="{124D7960-3F9D-4F5F-8641-8B218E4D14AB}" destId="{3681F3EF-C71B-4C67-A2A7-4E77551C7850}" srcOrd="1" destOrd="0" presId="urn:microsoft.com/office/officeart/2008/layout/HalfCircleOrganizationChart"/>
    <dgm:cxn modelId="{5B415E5A-6BC0-4720-86DE-D796EDD79746}" type="presParOf" srcId="{124D7960-3F9D-4F5F-8641-8B218E4D14AB}" destId="{CDD6B9AE-8BEF-48CE-9685-6CE5A913FF49}" srcOrd="2" destOrd="0" presId="urn:microsoft.com/office/officeart/2008/layout/HalfCircleOrganizationChart"/>
    <dgm:cxn modelId="{6A074794-5417-42A1-A268-A3096216647B}" type="presParOf" srcId="{124D7960-3F9D-4F5F-8641-8B218E4D14AB}" destId="{9341295F-E913-4771-ADEB-AE17CB04D6BB}" srcOrd="3" destOrd="0" presId="urn:microsoft.com/office/officeart/2008/layout/HalfCircleOrganizationChart"/>
    <dgm:cxn modelId="{A0BB77D4-7BAF-439B-A883-9B73B73A2224}" type="presParOf" srcId="{716A008C-9CCC-463B-BE77-BB8156371D0E}" destId="{3AD11C06-12D4-4653-86F2-524104A09F03}" srcOrd="1" destOrd="0" presId="urn:microsoft.com/office/officeart/2008/layout/HalfCircleOrganizationChart"/>
    <dgm:cxn modelId="{B15EA565-7FE6-4D40-B99B-F3A687B3CC28}" type="presParOf" srcId="{716A008C-9CCC-463B-BE77-BB8156371D0E}" destId="{1F81FBCE-CFF7-4FDD-AE89-6B1894EE7C0E}" srcOrd="2" destOrd="0" presId="urn:microsoft.com/office/officeart/2008/layout/HalfCircleOrganizationChart"/>
    <dgm:cxn modelId="{4752CA95-CDC1-4375-BA92-9A0C343FC0CB}" type="presParOf" srcId="{B78808AD-A56A-4248-9E0C-28CF0913D773}" destId="{0AF22932-D6BA-4913-AA8D-6E238C9AC602}" srcOrd="4" destOrd="0" presId="urn:microsoft.com/office/officeart/2008/layout/HalfCircleOrganizationChart"/>
    <dgm:cxn modelId="{BA3FE49B-46E5-4405-9E8B-813613B8E2BD}" type="presParOf" srcId="{B78808AD-A56A-4248-9E0C-28CF0913D773}" destId="{B650C53A-23BA-4F15-A10A-68F25B192E26}" srcOrd="5" destOrd="0" presId="urn:microsoft.com/office/officeart/2008/layout/HalfCircleOrganizationChart"/>
    <dgm:cxn modelId="{3299C028-6378-4622-8076-DF57710E8799}" type="presParOf" srcId="{B650C53A-23BA-4F15-A10A-68F25B192E26}" destId="{EF4DDF7C-CA2C-42C1-BB30-41CE6DB15911}" srcOrd="0" destOrd="0" presId="urn:microsoft.com/office/officeart/2008/layout/HalfCircleOrganizationChart"/>
    <dgm:cxn modelId="{E9F2DBE8-34B1-41DE-BF5D-3AB7F6789BD6}" type="presParOf" srcId="{EF4DDF7C-CA2C-42C1-BB30-41CE6DB15911}" destId="{061826B6-3ADC-4879-A9C5-98C97CE255AF}" srcOrd="0" destOrd="0" presId="urn:microsoft.com/office/officeart/2008/layout/HalfCircleOrganizationChart"/>
    <dgm:cxn modelId="{31D84F40-DF3F-4FDC-A171-DE786CD4EB48}" type="presParOf" srcId="{EF4DDF7C-CA2C-42C1-BB30-41CE6DB15911}" destId="{4E655511-8F42-4E44-9ACB-1720F3E87E0B}" srcOrd="1" destOrd="0" presId="urn:microsoft.com/office/officeart/2008/layout/HalfCircleOrganizationChart"/>
    <dgm:cxn modelId="{3D01F232-A3D5-48B1-B9D1-D8E4FAEA6D80}" type="presParOf" srcId="{EF4DDF7C-CA2C-42C1-BB30-41CE6DB15911}" destId="{3B4233D1-3541-4068-979D-5909EE0ABAE1}" srcOrd="2" destOrd="0" presId="urn:microsoft.com/office/officeart/2008/layout/HalfCircleOrganizationChart"/>
    <dgm:cxn modelId="{A52C2E5F-CAE7-4BB6-B71D-EE41F6CB1B62}" type="presParOf" srcId="{EF4DDF7C-CA2C-42C1-BB30-41CE6DB15911}" destId="{75404B37-8DD4-4B88-989C-4AC11C74D7B2}" srcOrd="3" destOrd="0" presId="urn:microsoft.com/office/officeart/2008/layout/HalfCircleOrganizationChart"/>
    <dgm:cxn modelId="{3C7CC234-E805-484E-B52C-A223FE569E15}" type="presParOf" srcId="{B650C53A-23BA-4F15-A10A-68F25B192E26}" destId="{5337092B-A7E7-4239-8893-8C2A9108FFD5}" srcOrd="1" destOrd="0" presId="urn:microsoft.com/office/officeart/2008/layout/HalfCircleOrganizationChart"/>
    <dgm:cxn modelId="{51CC69DD-7306-4574-B48D-9120694E9EEE}" type="presParOf" srcId="{B650C53A-23BA-4F15-A10A-68F25B192E26}" destId="{617319AD-4C10-476F-9624-DB6C046B4489}" srcOrd="2" destOrd="0" presId="urn:microsoft.com/office/officeart/2008/layout/HalfCircleOrganizationChart"/>
    <dgm:cxn modelId="{C77332BB-E9AD-4AF2-B153-F97E13221CB0}" type="presParOf" srcId="{0947E1E2-195F-4825-99AF-5A6D38A103E7}" destId="{61C64964-E6A4-4C15-B81D-C0B4414E092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22932-D6BA-4913-AA8D-6E238C9AC602}">
      <dsp:nvSpPr>
        <dsp:cNvPr id="0" name=""/>
        <dsp:cNvSpPr/>
      </dsp:nvSpPr>
      <dsp:spPr>
        <a:xfrm>
          <a:off x="4217640" y="1712077"/>
          <a:ext cx="2924507" cy="1257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464"/>
              </a:lnTo>
              <a:lnTo>
                <a:pt x="2924507" y="1086464"/>
              </a:lnTo>
              <a:lnTo>
                <a:pt x="2924507" y="12570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BD555-0D2C-420C-BC29-00A2895DBFE1}">
      <dsp:nvSpPr>
        <dsp:cNvPr id="0" name=""/>
        <dsp:cNvSpPr/>
      </dsp:nvSpPr>
      <dsp:spPr>
        <a:xfrm>
          <a:off x="4171920" y="1712077"/>
          <a:ext cx="91440" cy="12570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70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C064A-3144-4ADF-B6D5-046A64A87C1B}">
      <dsp:nvSpPr>
        <dsp:cNvPr id="0" name=""/>
        <dsp:cNvSpPr/>
      </dsp:nvSpPr>
      <dsp:spPr>
        <a:xfrm>
          <a:off x="1293132" y="1712077"/>
          <a:ext cx="2924507" cy="1257021"/>
        </a:xfrm>
        <a:custGeom>
          <a:avLst/>
          <a:gdLst/>
          <a:ahLst/>
          <a:cxnLst/>
          <a:rect l="0" t="0" r="0" b="0"/>
          <a:pathLst>
            <a:path>
              <a:moveTo>
                <a:pt x="2924507" y="0"/>
              </a:moveTo>
              <a:lnTo>
                <a:pt x="2924507" y="1086464"/>
              </a:lnTo>
              <a:lnTo>
                <a:pt x="0" y="1086464"/>
              </a:lnTo>
              <a:lnTo>
                <a:pt x="0" y="12570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AA57F-200A-4071-B277-10F588D4DF6C}">
      <dsp:nvSpPr>
        <dsp:cNvPr id="0" name=""/>
        <dsp:cNvSpPr/>
      </dsp:nvSpPr>
      <dsp:spPr>
        <a:xfrm>
          <a:off x="3571791" y="957446"/>
          <a:ext cx="1291697" cy="754631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09014-A744-472A-93BB-743F1D2471C1}">
      <dsp:nvSpPr>
        <dsp:cNvPr id="0" name=""/>
        <dsp:cNvSpPr/>
      </dsp:nvSpPr>
      <dsp:spPr>
        <a:xfrm>
          <a:off x="3571791" y="957446"/>
          <a:ext cx="1291697" cy="754631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6E625-1767-4635-AF3F-94BA441E90E9}">
      <dsp:nvSpPr>
        <dsp:cNvPr id="0" name=""/>
        <dsp:cNvSpPr/>
      </dsp:nvSpPr>
      <dsp:spPr>
        <a:xfrm>
          <a:off x="2925942" y="1093280"/>
          <a:ext cx="2583394" cy="482963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Valorizzazione delle rimanenze</a:t>
          </a:r>
          <a:endParaRPr lang="it-IT" sz="24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2925942" y="1093280"/>
        <a:ext cx="2583394" cy="482963"/>
      </dsp:txXfrm>
    </dsp:sp>
    <dsp:sp modelId="{3EDA3AA8-2ED8-4ADC-8245-C941C257E844}">
      <dsp:nvSpPr>
        <dsp:cNvPr id="0" name=""/>
        <dsp:cNvSpPr/>
      </dsp:nvSpPr>
      <dsp:spPr>
        <a:xfrm>
          <a:off x="647283" y="2969099"/>
          <a:ext cx="1291697" cy="109066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905DE5-951F-4BE8-B0E1-36DC60093FA8}">
      <dsp:nvSpPr>
        <dsp:cNvPr id="0" name=""/>
        <dsp:cNvSpPr/>
      </dsp:nvSpPr>
      <dsp:spPr>
        <a:xfrm>
          <a:off x="647283" y="2969099"/>
          <a:ext cx="1291697" cy="109066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5D683-1E38-4FFE-A5AE-560BFD8A0B38}">
      <dsp:nvSpPr>
        <dsp:cNvPr id="0" name=""/>
        <dsp:cNvSpPr/>
      </dsp:nvSpPr>
      <dsp:spPr>
        <a:xfrm>
          <a:off x="1435" y="3165419"/>
          <a:ext cx="2583394" cy="698027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Metodo del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C00000"/>
              </a:solidFill>
              <a:latin typeface="Calibri" panose="020F0502020204030204" pitchFamily="34" charset="0"/>
            </a:rPr>
            <a:t>COSTO</a:t>
          </a:r>
          <a:endParaRPr lang="it-IT" sz="2000" b="1" kern="1200" dirty="0">
            <a:solidFill>
              <a:srgbClr val="C00000"/>
            </a:solidFill>
            <a:latin typeface="Calibri" panose="020F0502020204030204" pitchFamily="34" charset="0"/>
          </a:endParaRPr>
        </a:p>
      </dsp:txBody>
      <dsp:txXfrm>
        <a:off x="1435" y="3165419"/>
        <a:ext cx="2583394" cy="698027"/>
      </dsp:txXfrm>
    </dsp:sp>
    <dsp:sp modelId="{3681F3EF-C71B-4C67-A2A7-4E77551C7850}">
      <dsp:nvSpPr>
        <dsp:cNvPr id="0" name=""/>
        <dsp:cNvSpPr/>
      </dsp:nvSpPr>
      <dsp:spPr>
        <a:xfrm>
          <a:off x="3571791" y="2969099"/>
          <a:ext cx="1291697" cy="1423391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D6B9AE-8BEF-48CE-9685-6CE5A913FF49}">
      <dsp:nvSpPr>
        <dsp:cNvPr id="0" name=""/>
        <dsp:cNvSpPr/>
      </dsp:nvSpPr>
      <dsp:spPr>
        <a:xfrm>
          <a:off x="3571791" y="2969099"/>
          <a:ext cx="1291697" cy="1423391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38947-5A1F-45A0-9522-38EB0521FB54}">
      <dsp:nvSpPr>
        <dsp:cNvPr id="0" name=""/>
        <dsp:cNvSpPr/>
      </dsp:nvSpPr>
      <dsp:spPr>
        <a:xfrm>
          <a:off x="2925942" y="3225309"/>
          <a:ext cx="2583394" cy="91097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Metodo del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C00000"/>
              </a:solidFill>
              <a:latin typeface="Calibri" panose="020F0502020204030204" pitchFamily="34" charset="0"/>
            </a:rPr>
            <a:t>RICAVO NETTO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C00000"/>
              </a:solidFill>
              <a:latin typeface="Calibri" panose="020F0502020204030204" pitchFamily="34" charset="0"/>
            </a:rPr>
            <a:t>PRESUNTO</a:t>
          </a:r>
          <a:endParaRPr lang="it-IT" sz="2000" b="1" kern="1200" dirty="0">
            <a:solidFill>
              <a:srgbClr val="C00000"/>
            </a:solidFill>
            <a:latin typeface="Calibri" panose="020F0502020204030204" pitchFamily="34" charset="0"/>
          </a:endParaRPr>
        </a:p>
      </dsp:txBody>
      <dsp:txXfrm>
        <a:off x="2925942" y="3225309"/>
        <a:ext cx="2583394" cy="910970"/>
      </dsp:txXfrm>
    </dsp:sp>
    <dsp:sp modelId="{4E655511-8F42-4E44-9ACB-1720F3E87E0B}">
      <dsp:nvSpPr>
        <dsp:cNvPr id="0" name=""/>
        <dsp:cNvSpPr/>
      </dsp:nvSpPr>
      <dsp:spPr>
        <a:xfrm>
          <a:off x="6496298" y="2969099"/>
          <a:ext cx="1291697" cy="1423391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233D1-3541-4068-979D-5909EE0ABAE1}">
      <dsp:nvSpPr>
        <dsp:cNvPr id="0" name=""/>
        <dsp:cNvSpPr/>
      </dsp:nvSpPr>
      <dsp:spPr>
        <a:xfrm>
          <a:off x="6496298" y="2969099"/>
          <a:ext cx="1291697" cy="1423391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826B6-3ADC-4879-A9C5-98C97CE255AF}">
      <dsp:nvSpPr>
        <dsp:cNvPr id="0" name=""/>
        <dsp:cNvSpPr/>
      </dsp:nvSpPr>
      <dsp:spPr>
        <a:xfrm>
          <a:off x="5850450" y="3225309"/>
          <a:ext cx="2583394" cy="91097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Metodo della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C00000"/>
              </a:solidFill>
              <a:latin typeface="Calibri" panose="020F0502020204030204" pitchFamily="34" charset="0"/>
            </a:rPr>
            <a:t>SCISSIONE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C00000"/>
              </a:solidFill>
              <a:latin typeface="Calibri" panose="020F0502020204030204" pitchFamily="34" charset="0"/>
            </a:rPr>
            <a:t>DEL RISULTATO</a:t>
          </a:r>
          <a:endParaRPr lang="it-IT" sz="2000" b="1" kern="1200" dirty="0">
            <a:solidFill>
              <a:srgbClr val="C00000"/>
            </a:solidFill>
            <a:latin typeface="Calibri" panose="020F0502020204030204" pitchFamily="34" charset="0"/>
          </a:endParaRPr>
        </a:p>
      </dsp:txBody>
      <dsp:txXfrm>
        <a:off x="5850450" y="3225309"/>
        <a:ext cx="2583394" cy="910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04B3A-91E7-4C02-94C7-62FD95CBED9F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308E5-F06F-44E6-9D07-FEE7F85980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0626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D961205-9E5E-4FA3-A9DC-347F2585675E}" type="datetime1">
              <a:rPr lang="it-IT" smtClean="0"/>
              <a:t>06/03/2020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DE5-8B0D-48F3-B8F4-2D34327DC82F}" type="datetime1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B12F-B6F7-46CF-97F6-D974E8B80974}" type="datetime1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C5F-7968-4475-BFDD-1EA6B473D337}" type="datetime1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7F08F6E-85B6-46DB-A1BC-22007D0D4D47}" type="datetime1">
              <a:rPr lang="it-IT" smtClean="0"/>
              <a:t>06/03/2020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589A-A85E-4C05-A847-65A876AF248C}" type="datetime1">
              <a:rPr lang="it-IT" smtClean="0"/>
              <a:t>06/03/2020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07A9-6FFA-45EC-9D5D-CEB52601689F}" type="datetime1">
              <a:rPr lang="it-IT" smtClean="0"/>
              <a:t>06/03/2020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25B9-6EE3-42B0-B64F-450EA576C6CE}" type="datetime1">
              <a:rPr lang="it-IT" smtClean="0"/>
              <a:t>06/03/2020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0A2-DA8A-4B17-B6D4-074A2A1506BD}" type="datetime1">
              <a:rPr lang="it-IT" smtClean="0"/>
              <a:t>06/03/2020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94EC1-3EBF-434F-8C41-3FD2F9F92B27}" type="datetime1">
              <a:rPr lang="it-IT" smtClean="0"/>
              <a:t>06/03/2020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7775-32A2-4D14-B819-BC7E909F9D24}" type="datetime1">
              <a:rPr lang="it-IT" smtClean="0"/>
              <a:t>06/03/2020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83C4A8-6B7F-4F34-B231-9CD959967D28}" type="datetime1">
              <a:rPr lang="it-IT" smtClean="0"/>
              <a:t>06/03/2020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Rimanenze di magazzino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Gaudenzio 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A</a:t>
            </a:r>
          </a:p>
          <a:p>
            <a:pPr algn="ctr"/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13</a:t>
            </a: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rimanenze di magazzino rappresentano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beni destinati alla vendita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che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concorrono alla </a:t>
            </a:r>
            <a:r>
              <a:rPr lang="it-IT" sz="24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loro produzione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nella normale attività della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società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78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683568" y="1484784"/>
            <a:ext cx="7776864" cy="3046988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– STATO PATRIMONIALE</a:t>
            </a:r>
          </a:p>
          <a:p>
            <a:pPr algn="l"/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C)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circolante</a:t>
            </a:r>
          </a:p>
          <a:p>
            <a:pPr marL="357188" indent="-357188" algn="l">
              <a:buAutoNum type="romanUcPeriod"/>
            </a:pPr>
            <a:r>
              <a:rPr lang="it-IT" alt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Rimanenze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1) materie prime, sussidiarie e di consumo;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2) prodotti in corso di lavorazione e semilavorati;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3) lavori in corso su ordinazione;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4) prodotti finiti e merci;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5) acconti</a:t>
            </a:r>
            <a:endParaRPr lang="it-IT" alt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86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683568" y="1484784"/>
            <a:ext cx="7863780" cy="3785652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</a:t>
            </a:r>
          </a:p>
          <a:p>
            <a:pPr marL="457200" indent="-457200" algn="just">
              <a:buAutoNum type="alphaUcParenR"/>
            </a:pPr>
            <a:r>
              <a:rPr lang="it-IT" alt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Valore della produzione</a:t>
            </a:r>
          </a:p>
          <a:p>
            <a:pPr algn="just"/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</a:t>
            </a:r>
          </a:p>
          <a:p>
            <a:pPr algn="just"/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</a:t>
            </a: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 variazioni delle rimanenze di prodotti </a:t>
            </a:r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corso di lavorazione</a:t>
            </a: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semilavorati e </a:t>
            </a:r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finiti</a:t>
            </a:r>
          </a:p>
          <a:p>
            <a:pPr algn="just"/>
            <a:endParaRPr lang="it-IT" alt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alt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B) Costi della produzione</a:t>
            </a:r>
          </a:p>
          <a:p>
            <a:pPr algn="just"/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</a:t>
            </a:r>
            <a:endParaRPr lang="it-IT" altLang="it-IT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11) variazioni </a:t>
            </a: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delle rimanenze di materie </a:t>
            </a:r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prime, sussidiarie </a:t>
            </a: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di consumo e merci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58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L’art. 2426,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co.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1, n. 9), c.c. stabilisce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le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rimanenze sono iscritte al «</a:t>
            </a:r>
            <a:r>
              <a:rPr lang="it-IT" sz="2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costo di acquisto o di produzione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ovvero al </a:t>
            </a:r>
            <a:r>
              <a:rPr lang="it-IT" sz="2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valore di realizzazione </a:t>
            </a:r>
            <a:r>
              <a:rPr lang="it-IT" sz="24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desumibile dall’andamento </a:t>
            </a:r>
            <a:r>
              <a:rPr lang="it-IT" sz="2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di mercato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se minore; tale minor valore non può essere mantenuto nei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successivi bilanci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 ne sono venuti meno i motivi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2426,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n.1), c.c. stabilisce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che: “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</a:t>
            </a:r>
            <a:r>
              <a:rPr lang="it-IT" sz="2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costo di acquisto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computano anche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costi accessori. Il </a:t>
            </a:r>
            <a:r>
              <a:rPr lang="it-IT" sz="2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costo di produzione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comprende tutti i costi direttamente imputabili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 prodotto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Può comprendere anche altri costi, per la quota ragionevolmente imputabile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 prodotto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relativi al periodo di fabbricazione e fino al momento dal quale il bene può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essere utilizzato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 con gli stessi criteri possono essere aggiunti gli oneri relativi al finanziamento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fabbricazione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interna o presso terzi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”.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44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determinazione del costo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331640" y="2924944"/>
            <a:ext cx="1648730" cy="680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ACQUISTO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786426" y="1362394"/>
            <a:ext cx="1648730" cy="680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COSTO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091622" y="2924944"/>
            <a:ext cx="1936762" cy="680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PRODUZIONE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4" name="Freccia a destra rientrata 3"/>
          <p:cNvSpPr/>
          <p:nvPr/>
        </p:nvSpPr>
        <p:spPr>
          <a:xfrm rot="8374165">
            <a:off x="3068282" y="2270928"/>
            <a:ext cx="648072" cy="50405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rientrata 7"/>
          <p:cNvSpPr/>
          <p:nvPr/>
        </p:nvSpPr>
        <p:spPr>
          <a:xfrm rot="3032275">
            <a:off x="5511644" y="2262564"/>
            <a:ext cx="648072" cy="50405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95536" y="386104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aterie prime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4725144"/>
            <a:ext cx="157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sussidiarie e di consumo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712467" y="3864530"/>
            <a:ext cx="1359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Semilavorati d’acquisto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Connettore 2 12"/>
          <p:cNvCxnSpPr>
            <a:stCxn id="2" idx="2"/>
          </p:cNvCxnSpPr>
          <p:nvPr/>
        </p:nvCxnSpPr>
        <p:spPr>
          <a:xfrm>
            <a:off x="2156005" y="3605943"/>
            <a:ext cx="0" cy="111920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1331640" y="3717032"/>
            <a:ext cx="28803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2712467" y="3717032"/>
            <a:ext cx="23398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5071831" y="3828121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prodotti finiti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007935" y="4692217"/>
            <a:ext cx="15785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rodotti in corso di lavorazione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7308304" y="3831603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Semilavorati di produzione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24" name="Connettore 2 23"/>
          <p:cNvCxnSpPr/>
          <p:nvPr/>
        </p:nvCxnSpPr>
        <p:spPr>
          <a:xfrm>
            <a:off x="6832300" y="3573016"/>
            <a:ext cx="0" cy="111920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>
            <a:off x="6007935" y="3684105"/>
            <a:ext cx="28803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7388762" y="3684105"/>
            <a:ext cx="23398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36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determinazione del costo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547664" y="1700808"/>
            <a:ext cx="1648730" cy="680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COSTO DI ACQUISTO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71829" y="2636911"/>
            <a:ext cx="3600400" cy="31700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PREZZO EFFETTIVO DI ACQUISTO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(al lordo degli sconti di cassa)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+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ONERI ACCESSORI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(spese trasporto, dogana, ecc.)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RESI, SCONTI, ABBUONI, PREMI</a:t>
            </a:r>
          </a:p>
          <a:p>
            <a:pPr algn="ctr"/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Freccia a destra rientrata 5"/>
          <p:cNvSpPr/>
          <p:nvPr/>
        </p:nvSpPr>
        <p:spPr>
          <a:xfrm rot="5400000">
            <a:off x="2123727" y="2492895"/>
            <a:ext cx="392317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652120" y="1700808"/>
            <a:ext cx="1944215" cy="680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COSTO DI PRODUZIONE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860032" y="2636911"/>
            <a:ext cx="3600400" cy="31700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DI ACQUISTO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+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INDUSTRIALI DIRETTI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+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INDUSTRIALI INDIRETTI (ragionevolmente imputabili)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+ 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ONERI FINAZIARI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(possibilità)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Freccia a destra rientrata 9"/>
          <p:cNvSpPr/>
          <p:nvPr/>
        </p:nvSpPr>
        <p:spPr>
          <a:xfrm rot="5400000">
            <a:off x="6411930" y="2492895"/>
            <a:ext cx="392317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964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determinazione del valore di mercato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914333" y="2653571"/>
            <a:ext cx="2564734" cy="797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atin typeface="Calibri" panose="020F0502020204030204" pitchFamily="34" charset="0"/>
              </a:rPr>
              <a:t>VALORE NETTO DI REALIZZO </a:t>
            </a:r>
            <a:r>
              <a:rPr lang="it-IT" sz="1400" b="1" dirty="0" smtClean="0">
                <a:latin typeface="Calibri" panose="020F0502020204030204" pitchFamily="34" charset="0"/>
              </a:rPr>
              <a:t>(</a:t>
            </a:r>
            <a:r>
              <a:rPr lang="it-IT" sz="1400" b="1" dirty="0" smtClean="0">
                <a:latin typeface="Calibri" panose="020F0502020204030204" pitchFamily="34" charset="0"/>
              </a:rPr>
              <a:t>sino al 2015 era </a:t>
            </a:r>
            <a:r>
              <a:rPr lang="it-IT" sz="1400" b="1" dirty="0" err="1" smtClean="0">
                <a:latin typeface="Calibri" panose="020F0502020204030204" pitchFamily="34" charset="0"/>
              </a:rPr>
              <a:t>previesto</a:t>
            </a:r>
            <a:r>
              <a:rPr lang="it-IT" sz="1400" b="1" dirty="0" smtClean="0">
                <a:latin typeface="Calibri" panose="020F0502020204030204" pitchFamily="34" charset="0"/>
              </a:rPr>
              <a:t> il </a:t>
            </a:r>
            <a:r>
              <a:rPr lang="it-IT" sz="1400" b="1" dirty="0" smtClean="0">
                <a:latin typeface="Calibri" panose="020F0502020204030204" pitchFamily="34" charset="0"/>
              </a:rPr>
              <a:t>costo </a:t>
            </a:r>
            <a:r>
              <a:rPr lang="it-IT" sz="1400" b="1" dirty="0" smtClean="0">
                <a:latin typeface="Calibri" panose="020F0502020204030204" pitchFamily="34" charset="0"/>
              </a:rPr>
              <a:t>di sostituzione)</a:t>
            </a:r>
          </a:p>
          <a:p>
            <a:pPr algn="ctr"/>
            <a:endParaRPr lang="it-IT" sz="1400" b="1" dirty="0"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786426" y="1362394"/>
            <a:ext cx="1648730" cy="758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VALORE DI MERCATO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835680" y="2924944"/>
            <a:ext cx="2408728" cy="680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VALORE NETTO DI REALIZZO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4" name="Freccia a destra rientrata 3"/>
          <p:cNvSpPr/>
          <p:nvPr/>
        </p:nvSpPr>
        <p:spPr>
          <a:xfrm rot="8374165">
            <a:off x="3102914" y="2104083"/>
            <a:ext cx="648072" cy="50405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rientrata 7"/>
          <p:cNvSpPr/>
          <p:nvPr/>
        </p:nvSpPr>
        <p:spPr>
          <a:xfrm rot="3032275">
            <a:off x="5511644" y="2262564"/>
            <a:ext cx="648072" cy="50405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95536" y="386104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aterie prime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4725144"/>
            <a:ext cx="157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sussidiarie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di consumo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712467" y="3864530"/>
            <a:ext cx="1359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Semilavorati d’acquisto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Connettore 2 12"/>
          <p:cNvCxnSpPr>
            <a:stCxn id="2" idx="2"/>
          </p:cNvCxnSpPr>
          <p:nvPr/>
        </p:nvCxnSpPr>
        <p:spPr>
          <a:xfrm flipH="1">
            <a:off x="2170746" y="3450881"/>
            <a:ext cx="25954" cy="10748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1331640" y="3717032"/>
            <a:ext cx="28803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2712467" y="3717032"/>
            <a:ext cx="23398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5071831" y="3828121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prodotti finiti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007935" y="4692217"/>
            <a:ext cx="15785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rodotti in corso di lavorazione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7308304" y="3831603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Semilavorati di produzione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24" name="Connettore 2 23"/>
          <p:cNvCxnSpPr/>
          <p:nvPr/>
        </p:nvCxnSpPr>
        <p:spPr>
          <a:xfrm>
            <a:off x="6832300" y="3573016"/>
            <a:ext cx="0" cy="111920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>
            <a:off x="6007935" y="3684105"/>
            <a:ext cx="28803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7388762" y="3684105"/>
            <a:ext cx="23398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61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determinazione del valore di mercato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259632" y="1700808"/>
            <a:ext cx="2088232" cy="680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COSTO DI SOSTITUZIONE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71829" y="2636911"/>
            <a:ext cx="360040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di acquisto:</a:t>
            </a:r>
          </a:p>
          <a:p>
            <a:pPr marL="177800" indent="-177800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 quantità normali;</a:t>
            </a:r>
          </a:p>
          <a:p>
            <a:pPr marL="177800" indent="-177800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 normali circostanze.</a:t>
            </a:r>
          </a:p>
          <a:p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Freccia a destra rientrata 5"/>
          <p:cNvSpPr/>
          <p:nvPr/>
        </p:nvSpPr>
        <p:spPr>
          <a:xfrm rot="5400000">
            <a:off x="2123727" y="2492895"/>
            <a:ext cx="392317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292080" y="1700808"/>
            <a:ext cx="2664296" cy="680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VALORE NETTO DI REALIZZO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860032" y="2636911"/>
            <a:ext cx="360040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PREZZO DI VENDITA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DI COMPLETAMENTO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</a:t>
            </a:r>
          </a:p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SPESE DIRETTE DI VENDITA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Freccia a destra rientrata 9"/>
          <p:cNvSpPr/>
          <p:nvPr/>
        </p:nvSpPr>
        <p:spPr>
          <a:xfrm rot="5400000">
            <a:off x="6411930" y="2492895"/>
            <a:ext cx="392317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2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L’art. 2426,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co.1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n. 10), c.c. prevede che il costo dei </a:t>
            </a:r>
            <a:r>
              <a:rPr 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beni fungibili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possa: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«[…]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calcolato col metodo della media ponderata o con quelli “primo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entrato, primo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uscito” o “ultimo entrato, primo uscito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it-IT" sz="2400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5536" y="4149080"/>
            <a:ext cx="2564734" cy="7530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COSTO MEDIO PONDERATO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419872" y="3175368"/>
            <a:ext cx="2225734" cy="758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Calibri" panose="020F0502020204030204" pitchFamily="34" charset="0"/>
              </a:rPr>
              <a:t>BENI FUNGIBILI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660232" y="4221088"/>
            <a:ext cx="1544632" cy="680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LIFO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-36512" y="5219908"/>
            <a:ext cx="1751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er movimento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875925" y="5206840"/>
            <a:ext cx="135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periodo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940967" y="5013176"/>
            <a:ext cx="28803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2321794" y="5013176"/>
            <a:ext cx="23398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3926715" y="4221088"/>
            <a:ext cx="1368152" cy="680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FIFO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476325" y="5242268"/>
            <a:ext cx="1751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er movimento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7604786" y="5229200"/>
            <a:ext cx="135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periodo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588225" y="5795972"/>
            <a:ext cx="169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scatti annuale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Connettore 2 18"/>
          <p:cNvCxnSpPr/>
          <p:nvPr/>
        </p:nvCxnSpPr>
        <p:spPr>
          <a:xfrm flipH="1">
            <a:off x="6629599" y="5013176"/>
            <a:ext cx="28803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8010426" y="5013176"/>
            <a:ext cx="233982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7436431" y="5007566"/>
            <a:ext cx="0" cy="7827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52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Rettifiche di valore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13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rimanenze sono oggetto di svalutazione in bilancio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quando: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Qualora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cause che avevano determinato l’abbattimento del costo per adeguarsi al valore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realizzazione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desumibile dal mercato dovessero venir meno, tale minor valore non può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essere mantenuto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nei successivi bilanci. I ripristini di valore determinano un incremento delle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rimanenze finali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magazzino.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348880"/>
            <a:ext cx="288032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di realizzazione desumibile dall’andamento del mercato </a:t>
            </a:r>
          </a:p>
        </p:txBody>
      </p:sp>
      <p:sp>
        <p:nvSpPr>
          <p:cNvPr id="5" name="Rettangolo 4"/>
          <p:cNvSpPr/>
          <p:nvPr/>
        </p:nvSpPr>
        <p:spPr>
          <a:xfrm>
            <a:off x="4932040" y="2367589"/>
            <a:ext cx="288032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</a:t>
            </a:r>
            <a:r>
              <a:rPr lang="it-IT" sz="2000" b="1" dirty="0" smtClean="0">
                <a:latin typeface="Calibri" panose="020F0502020204030204" pitchFamily="34" charset="0"/>
              </a:rPr>
              <a:t>contabile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2" name="Mezza cornice 1"/>
          <p:cNvSpPr/>
          <p:nvPr/>
        </p:nvSpPr>
        <p:spPr>
          <a:xfrm rot="18973191">
            <a:off x="4190850" y="2744347"/>
            <a:ext cx="613889" cy="614635"/>
          </a:xfrm>
          <a:prstGeom prst="halfFrame">
            <a:avLst>
              <a:gd name="adj1" fmla="val 23705"/>
              <a:gd name="adj2" fmla="val 20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82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Rimanenze di magazzino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valutazione secondo logica economica - correlazione costi e ricavi;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in bilancio;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</a:p>
          <a:p>
            <a:pPr marL="534988" indent="-266700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eterminazione del costo;</a:t>
            </a:r>
          </a:p>
          <a:p>
            <a:pPr marL="534988" indent="-266700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eterminazione del valore di mercato;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68288" indent="-268288">
              <a:buFont typeface="Wingdings" panose="05000000000000000000" pitchFamily="2" charset="2"/>
              <a:buChar char="v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Rettifiche di valore.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rimanenze di esercizio sono </a:t>
            </a:r>
            <a:r>
              <a:rPr lang="it-IT" sz="24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valori non numerari comuni a due periodi amministrativi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costituiscono rimanenze finali dell’esercito in chiusura e rimanenze iniziali del nuovo esercizio.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prima approssimazione possiamo scindere il processo valutativo delle rimanenze finali in due fasi:</a:t>
            </a:r>
          </a:p>
          <a:p>
            <a:pPr marL="457200" indent="-457200" algn="just">
              <a:buAutoNum type="arabicParenBoth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delle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QUANTITA’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in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giacenza;</a:t>
            </a:r>
          </a:p>
          <a:p>
            <a:pPr marL="457200" indent="-457200" algn="just">
              <a:buAutoNum type="arabicParenBoth"/>
            </a:pP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VALORIZZAZIONE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delle quantità in giacenza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47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1518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valutazione secondo logica economica – Correlazione tra costi e ricavi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produzione economica complessiva può essere scomposta nei seguenti cicli:</a:t>
            </a:r>
          </a:p>
          <a:p>
            <a:pPr algn="just">
              <a:buFontTx/>
              <a:buChar char="-"/>
            </a:pPr>
            <a:r>
              <a:rPr 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Ciclo reddituale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fase che va dall’acquisto dei fattori produttivi alla cessione dei beni prodotti.</a:t>
            </a:r>
          </a:p>
          <a:p>
            <a:pPr algn="just">
              <a:buFontTx/>
              <a:buChar char="-"/>
            </a:pPr>
            <a:r>
              <a:rPr 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Ciclo tecnico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fase strettamente produttiva che si sostanzia nell’utilizzazione dei fattori produttivi al fine dell’ottenimento dei prodotti.</a:t>
            </a:r>
          </a:p>
          <a:p>
            <a:pPr algn="just">
              <a:buFontTx/>
              <a:buChar char="-"/>
            </a:pPr>
            <a:r>
              <a:rPr 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Ciclo monetario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esborso monetario per l’acquisizione dei fattori produttivi e incasso per la cessione dei prodotti ottenuti.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32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1518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valutazione secondo logica economica – Correlazione tra costi e ricavi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4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Ipotesi 1 </a:t>
            </a: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Rimanenze di: </a:t>
            </a:r>
          </a:p>
          <a:p>
            <a:pPr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aterie prime 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sussidiarie</a:t>
            </a:r>
          </a:p>
          <a:p>
            <a:pPr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consumo</a:t>
            </a:r>
          </a:p>
          <a:p>
            <a:pPr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emilavorati di acquisto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4" name="Connettore 1 3"/>
          <p:cNvCxnSpPr/>
          <p:nvPr/>
        </p:nvCxnSpPr>
        <p:spPr>
          <a:xfrm flipV="1">
            <a:off x="323528" y="3356992"/>
            <a:ext cx="8136904" cy="313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362928" y="34290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1/1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771800" y="34197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31/12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79147" y="2636912"/>
            <a:ext cx="1875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Acquisto fattori produttivi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588224" y="2636912"/>
            <a:ext cx="230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Vendita correlata dei beni e servizi prodotti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1547664" y="2348880"/>
            <a:ext cx="5759163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547664" y="2348880"/>
            <a:ext cx="0" cy="2880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7308304" y="2348880"/>
            <a:ext cx="0" cy="2880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2267744" y="2051556"/>
            <a:ext cx="407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</a:rPr>
              <a:t>c</a:t>
            </a:r>
            <a:r>
              <a:rPr lang="it-IT" dirty="0" smtClean="0">
                <a:solidFill>
                  <a:srgbClr val="C00000"/>
                </a:solidFill>
                <a:latin typeface="Calibri" panose="020F0502020204030204" pitchFamily="34" charset="0"/>
              </a:rPr>
              <a:t>iclo reddituale</a:t>
            </a:r>
            <a:endParaRPr lang="it-IT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136998" y="3059668"/>
            <a:ext cx="1875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Produzione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8" name="Connettore 1 17"/>
          <p:cNvCxnSpPr/>
          <p:nvPr/>
        </p:nvCxnSpPr>
        <p:spPr>
          <a:xfrm flipV="1">
            <a:off x="3973705" y="3059791"/>
            <a:ext cx="2079848" cy="8384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3995936" y="3068960"/>
            <a:ext cx="0" cy="2880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6042940" y="3068960"/>
            <a:ext cx="0" cy="2880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3277961" y="2684532"/>
            <a:ext cx="347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</a:rPr>
              <a:t>c</a:t>
            </a:r>
            <a:r>
              <a:rPr lang="it-IT" dirty="0" smtClean="0">
                <a:solidFill>
                  <a:srgbClr val="C00000"/>
                </a:solidFill>
                <a:latin typeface="Calibri" panose="020F0502020204030204" pitchFamily="34" charset="0"/>
              </a:rPr>
              <a:t>iclo tecnico</a:t>
            </a:r>
            <a:endParaRPr lang="it-IT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Connettore 1 22"/>
          <p:cNvCxnSpPr/>
          <p:nvPr/>
        </p:nvCxnSpPr>
        <p:spPr>
          <a:xfrm>
            <a:off x="3167844" y="2085288"/>
            <a:ext cx="0" cy="13681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1547664" y="3283243"/>
            <a:ext cx="0" cy="1701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7308304" y="3265446"/>
            <a:ext cx="0" cy="1701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75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1518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valutazione secondo logica economica – Correlazione tra costi e ricavi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Ipotesi 2 </a:t>
            </a: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Rimanenze di: </a:t>
            </a:r>
          </a:p>
          <a:p>
            <a:pPr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emilavorati di produzione</a:t>
            </a:r>
          </a:p>
          <a:p>
            <a:pPr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rodotti in corso di lavorazione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4" name="Connettore 1 3"/>
          <p:cNvCxnSpPr/>
          <p:nvPr/>
        </p:nvCxnSpPr>
        <p:spPr>
          <a:xfrm flipV="1">
            <a:off x="323528" y="3356992"/>
            <a:ext cx="8136904" cy="313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362928" y="34290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1/1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707904" y="34197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31/12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79147" y="2636912"/>
            <a:ext cx="1875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Acquisto fattori produttivi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588224" y="2636912"/>
            <a:ext cx="230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Vendita correlata dei beni e servizi prodotti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1547664" y="2348880"/>
            <a:ext cx="5759163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547664" y="2348880"/>
            <a:ext cx="0" cy="2880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7308304" y="2348880"/>
            <a:ext cx="0" cy="2880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2123728" y="2051556"/>
            <a:ext cx="407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</a:rPr>
              <a:t>c</a:t>
            </a:r>
            <a:r>
              <a:rPr lang="it-IT" dirty="0" smtClean="0">
                <a:solidFill>
                  <a:srgbClr val="C00000"/>
                </a:solidFill>
                <a:latin typeface="Calibri" panose="020F0502020204030204" pitchFamily="34" charset="0"/>
              </a:rPr>
              <a:t>iclo reddituale</a:t>
            </a:r>
            <a:endParaRPr lang="it-IT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203848" y="3059668"/>
            <a:ext cx="1875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Produzione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2996208" y="3059791"/>
            <a:ext cx="2079848" cy="297201"/>
            <a:chOff x="3973705" y="3059791"/>
            <a:chExt cx="2079848" cy="297201"/>
          </a:xfrm>
        </p:grpSpPr>
        <p:cxnSp>
          <p:nvCxnSpPr>
            <p:cNvPr id="18" name="Connettore 1 17"/>
            <p:cNvCxnSpPr/>
            <p:nvPr/>
          </p:nvCxnSpPr>
          <p:spPr>
            <a:xfrm flipV="1">
              <a:off x="3973705" y="3059791"/>
              <a:ext cx="2079848" cy="8384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>
              <a:off x="3995936" y="3068960"/>
              <a:ext cx="0" cy="288032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>
              <a:off x="6042940" y="3068960"/>
              <a:ext cx="0" cy="288032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sellaDiTesto 21"/>
          <p:cNvSpPr txBox="1"/>
          <p:nvPr/>
        </p:nvSpPr>
        <p:spPr>
          <a:xfrm>
            <a:off x="2411760" y="2684532"/>
            <a:ext cx="347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</a:rPr>
              <a:t>c</a:t>
            </a:r>
            <a:r>
              <a:rPr lang="it-IT" dirty="0" smtClean="0">
                <a:solidFill>
                  <a:srgbClr val="C00000"/>
                </a:solidFill>
                <a:latin typeface="Calibri" panose="020F0502020204030204" pitchFamily="34" charset="0"/>
              </a:rPr>
              <a:t>iclo tecnico</a:t>
            </a:r>
            <a:endParaRPr lang="it-IT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Connettore 1 22"/>
          <p:cNvCxnSpPr/>
          <p:nvPr/>
        </p:nvCxnSpPr>
        <p:spPr>
          <a:xfrm>
            <a:off x="4103948" y="1988840"/>
            <a:ext cx="0" cy="1464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1547664" y="3283243"/>
            <a:ext cx="0" cy="1701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7308304" y="3265446"/>
            <a:ext cx="0" cy="1701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77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1518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valutazione secondo logica economica – Correlazione tra costi e ricavi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Ipotesi 3 </a:t>
            </a: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Rimanenze di: </a:t>
            </a:r>
          </a:p>
          <a:p>
            <a:pPr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rodotti finiti</a:t>
            </a: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4" name="Connettore 1 3"/>
          <p:cNvCxnSpPr/>
          <p:nvPr/>
        </p:nvCxnSpPr>
        <p:spPr>
          <a:xfrm flipV="1">
            <a:off x="323528" y="3356992"/>
            <a:ext cx="8136904" cy="313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362928" y="34290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1/1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220072" y="34197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31/12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79147" y="2636912"/>
            <a:ext cx="1875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Acquisto fattori produttivi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588224" y="2636912"/>
            <a:ext cx="230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Vendita correlata dei beni e servizi prodotti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1547664" y="2348880"/>
            <a:ext cx="5759163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547664" y="2348880"/>
            <a:ext cx="0" cy="2880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7308304" y="2348880"/>
            <a:ext cx="0" cy="288032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2123728" y="2051556"/>
            <a:ext cx="407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</a:rPr>
              <a:t>c</a:t>
            </a:r>
            <a:r>
              <a:rPr lang="it-IT" dirty="0" smtClean="0">
                <a:solidFill>
                  <a:srgbClr val="C00000"/>
                </a:solidFill>
                <a:latin typeface="Calibri" panose="020F0502020204030204" pitchFamily="34" charset="0"/>
              </a:rPr>
              <a:t>iclo reddituale</a:t>
            </a:r>
            <a:endParaRPr lang="it-IT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203848" y="3059668"/>
            <a:ext cx="1875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Produzione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2996208" y="3059791"/>
            <a:ext cx="2079848" cy="297201"/>
            <a:chOff x="3973705" y="3059791"/>
            <a:chExt cx="2079848" cy="297201"/>
          </a:xfrm>
        </p:grpSpPr>
        <p:cxnSp>
          <p:nvCxnSpPr>
            <p:cNvPr id="18" name="Connettore 1 17"/>
            <p:cNvCxnSpPr/>
            <p:nvPr/>
          </p:nvCxnSpPr>
          <p:spPr>
            <a:xfrm flipV="1">
              <a:off x="3973705" y="3059791"/>
              <a:ext cx="2079848" cy="8384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>
              <a:off x="3995936" y="3068960"/>
              <a:ext cx="0" cy="288032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>
              <a:off x="6042940" y="3068960"/>
              <a:ext cx="0" cy="288032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sellaDiTesto 21"/>
          <p:cNvSpPr txBox="1"/>
          <p:nvPr/>
        </p:nvSpPr>
        <p:spPr>
          <a:xfrm>
            <a:off x="2411760" y="2684532"/>
            <a:ext cx="347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alibri" panose="020F0502020204030204" pitchFamily="34" charset="0"/>
              </a:rPr>
              <a:t>c</a:t>
            </a:r>
            <a:r>
              <a:rPr lang="it-IT" dirty="0" smtClean="0">
                <a:solidFill>
                  <a:srgbClr val="C00000"/>
                </a:solidFill>
                <a:latin typeface="Calibri" panose="020F0502020204030204" pitchFamily="34" charset="0"/>
              </a:rPr>
              <a:t>iclo tecnico</a:t>
            </a:r>
            <a:endParaRPr lang="it-IT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5" name="Connettore 1 24"/>
          <p:cNvCxnSpPr/>
          <p:nvPr/>
        </p:nvCxnSpPr>
        <p:spPr>
          <a:xfrm>
            <a:off x="1547664" y="3283243"/>
            <a:ext cx="0" cy="1701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7308304" y="3265446"/>
            <a:ext cx="0" cy="1701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5652120" y="2085288"/>
            <a:ext cx="0" cy="13681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03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valori attribuiti alle rimanenze finali possono interpretarsi come:</a:t>
            </a:r>
          </a:p>
          <a:p>
            <a:pPr algn="just">
              <a:buFontTx/>
              <a:buChar char="-"/>
            </a:pPr>
            <a:r>
              <a:rPr lang="it-IT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rinvio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all’esercizio successivo dei costi sostenuti nell’esercito in chiusura che non hanno avuto il correlativo ricavo: valutazione “al costo”;</a:t>
            </a:r>
          </a:p>
          <a:p>
            <a:pPr algn="just">
              <a:buFontTx/>
              <a:buChar char="-"/>
            </a:pPr>
            <a:r>
              <a:rPr lang="it-IT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anticipo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dei ricavi presunti di vendita da correlare ai costi già sostenuti (al netto dei costi di futuro sostenimento): valutazione al “ricavo netto presunto”;</a:t>
            </a:r>
          </a:p>
          <a:p>
            <a:pPr algn="just">
              <a:buFontTx/>
              <a:buChar char="-"/>
            </a:pPr>
            <a:r>
              <a:rPr lang="it-IT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scissione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 l’esercizio in chiusura ed il successivo dei risultati economici in formazione, in rapporto ai costi sostenuti.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04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1518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valutazione secondo logica economica – Alternative in merito alla correlazione tra costi e ricavi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38678477"/>
              </p:ext>
            </p:extLst>
          </p:nvPr>
        </p:nvGraphicFramePr>
        <p:xfrm>
          <a:off x="323528" y="836712"/>
          <a:ext cx="8435280" cy="537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89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320</TotalTime>
  <Words>1005</Words>
  <Application>Microsoft Office PowerPoint</Application>
  <PresentationFormat>Presentazione su schermo (4:3)</PresentationFormat>
  <Paragraphs>222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Bookman Old Style</vt:lpstr>
      <vt:lpstr>Calibri</vt:lpstr>
      <vt:lpstr>Gill Sans MT</vt:lpstr>
      <vt:lpstr>Wingdings</vt:lpstr>
      <vt:lpstr>Wingdings 3</vt:lpstr>
      <vt:lpstr>Satellite</vt:lpstr>
      <vt:lpstr>Rimanenze di magazzino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Gaudenzio</cp:lastModifiedBy>
  <cp:revision>50</cp:revision>
  <cp:lastPrinted>2020-03-05T17:03:28Z</cp:lastPrinted>
  <dcterms:created xsi:type="dcterms:W3CDTF">2015-02-05T16:32:32Z</dcterms:created>
  <dcterms:modified xsi:type="dcterms:W3CDTF">2020-03-06T09:21:16Z</dcterms:modified>
</cp:coreProperties>
</file>